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12"/>
  </p:notesMasterIdLst>
  <p:handoutMasterIdLst>
    <p:handoutMasterId r:id="rId13"/>
  </p:handoutMasterIdLst>
  <p:sldIdLst>
    <p:sldId id="256" r:id="rId2"/>
    <p:sldId id="266" r:id="rId3"/>
    <p:sldId id="260" r:id="rId4"/>
    <p:sldId id="257" r:id="rId5"/>
    <p:sldId id="268" r:id="rId6"/>
    <p:sldId id="267" r:id="rId7"/>
    <p:sldId id="265"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385" autoAdjust="0"/>
  </p:normalViewPr>
  <p:slideViewPr>
    <p:cSldViewPr snapToGrid="0">
      <p:cViewPr varScale="1">
        <p:scale>
          <a:sx n="79" d="100"/>
          <a:sy n="79" d="100"/>
        </p:scale>
        <p:origin x="126" y="5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a:t>Co-occurring disability (ACS-6 set)</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Co-occuring disability (ACS-6 set)</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3-B092-4565-A236-0C483A5F0CB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4-B092-4565-A236-0C483A5F0CB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B092-4565-A236-0C483A5F0CBC}"/>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6-B092-4565-A236-0C483A5F0CBC}"/>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Hearing</c:v>
                </c:pt>
                <c:pt idx="1">
                  <c:v>Vision</c:v>
                </c:pt>
                <c:pt idx="2">
                  <c:v>Cognitive</c:v>
                </c:pt>
                <c:pt idx="3">
                  <c:v>Self-Care</c:v>
                </c:pt>
                <c:pt idx="4">
                  <c:v>Independent Living</c:v>
                </c:pt>
              </c:strCache>
            </c:strRef>
          </c:cat>
          <c:val>
            <c:numRef>
              <c:f>Sheet1!$B$2:$B$6</c:f>
              <c:numCache>
                <c:formatCode>0%</c:formatCode>
                <c:ptCount val="5"/>
                <c:pt idx="0">
                  <c:v>0.1</c:v>
                </c:pt>
                <c:pt idx="1">
                  <c:v>0.14000000000000001</c:v>
                </c:pt>
                <c:pt idx="2">
                  <c:v>0.43</c:v>
                </c:pt>
                <c:pt idx="3">
                  <c:v>0.48</c:v>
                </c:pt>
                <c:pt idx="4">
                  <c:v>0.56999999999999995</c:v>
                </c:pt>
              </c:numCache>
            </c:numRef>
          </c:val>
          <c:extLst>
            <c:ext xmlns:c16="http://schemas.microsoft.com/office/drawing/2014/chart" uri="{C3380CC4-5D6E-409C-BE32-E72D297353CC}">
              <c16:uniqueId val="{00000000-B092-4565-A236-0C483A5F0CBC}"/>
            </c:ext>
          </c:extLst>
        </c:ser>
        <c:dLbls>
          <c:showLegendKey val="0"/>
          <c:showVal val="0"/>
          <c:showCatName val="0"/>
          <c:showSerName val="0"/>
          <c:showPercent val="0"/>
          <c:showBubbleSize val="0"/>
        </c:dLbls>
        <c:gapWidth val="219"/>
        <c:overlap val="-27"/>
        <c:axId val="574925168"/>
        <c:axId val="574924512"/>
      </c:barChart>
      <c:catAx>
        <c:axId val="574925168"/>
        <c:scaling>
          <c:orientation val="minMax"/>
        </c:scaling>
        <c:delete val="1"/>
        <c:axPos val="b"/>
        <c:numFmt formatCode="General" sourceLinked="1"/>
        <c:majorTickMark val="none"/>
        <c:minorTickMark val="none"/>
        <c:tickLblPos val="nextTo"/>
        <c:crossAx val="574924512"/>
        <c:crosses val="autoZero"/>
        <c:auto val="1"/>
        <c:lblAlgn val="ctr"/>
        <c:lblOffset val="100"/>
        <c:noMultiLvlLbl val="0"/>
      </c:catAx>
      <c:valAx>
        <c:axId val="574924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4925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Housing type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EB-40CD-9CF5-44D11FA46E6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2EB-40CD-9CF5-44D11FA46E6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EB-40CD-9CF5-44D11FA46E6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2EB-40CD-9CF5-44D11FA46E6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Single family</c:v>
                </c:pt>
                <c:pt idx="1">
                  <c:v>Apartment (4+ units)</c:v>
                </c:pt>
                <c:pt idx="2">
                  <c:v>Town home/condo</c:v>
                </c:pt>
                <c:pt idx="3">
                  <c:v>Other (manufactured housing)</c:v>
                </c:pt>
              </c:strCache>
            </c:strRef>
          </c:cat>
          <c:val>
            <c:numRef>
              <c:f>Sheet1!$B$2:$B$5</c:f>
              <c:numCache>
                <c:formatCode>0%</c:formatCode>
                <c:ptCount val="4"/>
                <c:pt idx="0">
                  <c:v>0.41</c:v>
                </c:pt>
                <c:pt idx="1">
                  <c:v>0.41</c:v>
                </c:pt>
                <c:pt idx="2">
                  <c:v>0.09</c:v>
                </c:pt>
                <c:pt idx="3">
                  <c:v>0.08</c:v>
                </c:pt>
              </c:numCache>
            </c:numRef>
          </c:val>
          <c:extLst>
            <c:ext xmlns:c16="http://schemas.microsoft.com/office/drawing/2014/chart" uri="{C3380CC4-5D6E-409C-BE32-E72D297353CC}">
              <c16:uniqueId val="{00000008-E2EB-40CD-9CF5-44D11FA46E6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1.7441934365249254E-2"/>
          <c:y val="0.85006825931362628"/>
          <c:w val="0.91736980492109355"/>
          <c:h val="0.132060722997584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Housing 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F7-43E0-903D-4B37D11F8C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DF7-43E0-903D-4B37D11F8CE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DF7-43E0-903D-4B37D11F8CE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DF7-43E0-903D-4B37D11F8CE7}"/>
              </c:ext>
            </c:extLst>
          </c:dPt>
          <c:dLbls>
            <c:dLbl>
              <c:idx val="0"/>
              <c:layout>
                <c:manualLayout>
                  <c:x val="-9.6797029342026095E-2"/>
                  <c:y val="0.133614062378334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F7-43E0-903D-4B37D11F8CE7}"/>
                </c:ext>
              </c:extLst>
            </c:dLbl>
            <c:dLbl>
              <c:idx val="1"/>
              <c:layout>
                <c:manualLayout>
                  <c:x val="-0.20686870315107125"/>
                  <c:y val="-9.7161445742850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F7-43E0-903D-4B37D11F8CE7}"/>
                </c:ext>
              </c:extLst>
            </c:dLbl>
            <c:dLbl>
              <c:idx val="2"/>
              <c:layout>
                <c:manualLayout>
                  <c:x val="0.17275358666045801"/>
                  <c:y val="-0.121417878175853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F7-43E0-903D-4B37D11F8CE7}"/>
                </c:ext>
              </c:extLst>
            </c:dLbl>
            <c:dLbl>
              <c:idx val="3"/>
              <c:layout>
                <c:manualLayout>
                  <c:x val="0.1548378132278698"/>
                  <c:y val="0.155665384586620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F7-43E0-903D-4B37D11F8CE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Before 1950</c:v>
                </c:pt>
                <c:pt idx="1">
                  <c:v>1950-1990</c:v>
                </c:pt>
                <c:pt idx="2">
                  <c:v>Since 1991</c:v>
                </c:pt>
                <c:pt idx="3">
                  <c:v>Unknown</c:v>
                </c:pt>
              </c:strCache>
            </c:strRef>
          </c:cat>
          <c:val>
            <c:numRef>
              <c:f>Sheet1!$B$2:$B$5</c:f>
              <c:numCache>
                <c:formatCode>0%</c:formatCode>
                <c:ptCount val="4"/>
                <c:pt idx="0">
                  <c:v>0.15</c:v>
                </c:pt>
                <c:pt idx="1">
                  <c:v>0.35</c:v>
                </c:pt>
                <c:pt idx="2">
                  <c:v>0.27</c:v>
                </c:pt>
                <c:pt idx="3">
                  <c:v>0.23</c:v>
                </c:pt>
              </c:numCache>
            </c:numRef>
          </c:val>
          <c:extLst>
            <c:ext xmlns:c16="http://schemas.microsoft.com/office/drawing/2014/chart" uri="{C3380CC4-5D6E-409C-BE32-E72D297353CC}">
              <c16:uniqueId val="{00000008-EDF7-43E0-903D-4B37D11F8CE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N= 81</c:v>
                </c:pt>
              </c:strCache>
            </c:strRef>
          </c:tx>
          <c:spPr>
            <a:solidFill>
              <a:schemeClr val="accent1"/>
            </a:solidFill>
            <a:ln>
              <a:noFill/>
            </a:ln>
            <a:effectLst/>
          </c:spPr>
          <c:invertIfNegative val="0"/>
          <c:cat>
            <c:strRef>
              <c:f>Sheet1!$A$2:$B$12</c:f>
              <c:strCache>
                <c:ptCount val="11"/>
                <c:pt idx="0">
                  <c:v>Bathing and grooming</c:v>
                </c:pt>
                <c:pt idx="1">
                  <c:v>Cleaning</c:v>
                </c:pt>
                <c:pt idx="2">
                  <c:v>Mobility</c:v>
                </c:pt>
                <c:pt idx="3">
                  <c:v>General safety</c:v>
                </c:pt>
                <c:pt idx="4">
                  <c:v>Entrancing</c:v>
                </c:pt>
                <c:pt idx="5">
                  <c:v>Cooking</c:v>
                </c:pt>
                <c:pt idx="6">
                  <c:v>Sleeping</c:v>
                </c:pt>
                <c:pt idx="7">
                  <c:v>Moved</c:v>
                </c:pt>
                <c:pt idx="8">
                  <c:v>Dressing</c:v>
                </c:pt>
                <c:pt idx="9">
                  <c:v>Furniture</c:v>
                </c:pt>
                <c:pt idx="10">
                  <c:v>Assistive equipment</c:v>
                </c:pt>
              </c:strCache>
              <c:extLst/>
            </c:strRef>
          </c:cat>
          <c:val>
            <c:numRef>
              <c:f>Sheet1!$C$2:$C$12</c:f>
              <c:numCache>
                <c:formatCode>General</c:formatCode>
                <c:ptCount val="11"/>
                <c:pt idx="0">
                  <c:v>21</c:v>
                </c:pt>
                <c:pt idx="1">
                  <c:v>15</c:v>
                </c:pt>
                <c:pt idx="2">
                  <c:v>15</c:v>
                </c:pt>
                <c:pt idx="3">
                  <c:v>13</c:v>
                </c:pt>
                <c:pt idx="4">
                  <c:v>10</c:v>
                </c:pt>
                <c:pt idx="5">
                  <c:v>6</c:v>
                </c:pt>
                <c:pt idx="6">
                  <c:v>5</c:v>
                </c:pt>
                <c:pt idx="7">
                  <c:v>3</c:v>
                </c:pt>
                <c:pt idx="8">
                  <c:v>3</c:v>
                </c:pt>
                <c:pt idx="9">
                  <c:v>2</c:v>
                </c:pt>
                <c:pt idx="10">
                  <c:v>2</c:v>
                </c:pt>
              </c:numCache>
            </c:numRef>
          </c:val>
          <c:extLst>
            <c:ext xmlns:c16="http://schemas.microsoft.com/office/drawing/2014/chart" uri="{C3380CC4-5D6E-409C-BE32-E72D297353CC}">
              <c16:uniqueId val="{00000000-BC53-4DE8-B062-73EA220272A2}"/>
            </c:ext>
          </c:extLst>
        </c:ser>
        <c:dLbls>
          <c:showLegendKey val="0"/>
          <c:showVal val="0"/>
          <c:showCatName val="0"/>
          <c:showSerName val="0"/>
          <c:showPercent val="0"/>
          <c:showBubbleSize val="0"/>
        </c:dLbls>
        <c:gapWidth val="65"/>
        <c:overlap val="-27"/>
        <c:axId val="429809464"/>
        <c:axId val="429803232"/>
      </c:barChart>
      <c:lineChart>
        <c:grouping val="standard"/>
        <c:varyColors val="0"/>
        <c:ser>
          <c:idx val="1"/>
          <c:order val="1"/>
          <c:tx>
            <c:strRef>
              <c:f>Sheet1!$D$1</c:f>
              <c:strCache>
                <c:ptCount val="1"/>
                <c:pt idx="0">
                  <c:v>%</c:v>
                </c:pt>
              </c:strCache>
            </c:strRef>
          </c:tx>
          <c:spPr>
            <a:ln w="57150" cap="rnd" cmpd="sng">
              <a:solidFill>
                <a:srgbClr val="FFC000"/>
              </a:solidFill>
              <a:round/>
            </a:ln>
            <a:effectLst/>
          </c:spPr>
          <c:marker>
            <c:symbol val="none"/>
          </c:marker>
          <c:cat>
            <c:strRef>
              <c:f>Sheet1!$A$2:$B$12</c:f>
              <c:strCache>
                <c:ptCount val="11"/>
                <c:pt idx="0">
                  <c:v>Bathing and grooming</c:v>
                </c:pt>
                <c:pt idx="1">
                  <c:v>Cleaning</c:v>
                </c:pt>
                <c:pt idx="2">
                  <c:v>Mobility</c:v>
                </c:pt>
                <c:pt idx="3">
                  <c:v>General safety</c:v>
                </c:pt>
                <c:pt idx="4">
                  <c:v>Entrancing</c:v>
                </c:pt>
                <c:pt idx="5">
                  <c:v>Cooking</c:v>
                </c:pt>
                <c:pt idx="6">
                  <c:v>Sleeping</c:v>
                </c:pt>
                <c:pt idx="7">
                  <c:v>Moved</c:v>
                </c:pt>
                <c:pt idx="8">
                  <c:v>Dressing</c:v>
                </c:pt>
                <c:pt idx="9">
                  <c:v>Furniture</c:v>
                </c:pt>
                <c:pt idx="10">
                  <c:v>Assistive equipment</c:v>
                </c:pt>
              </c:strCache>
              <c:extLst/>
            </c:strRef>
          </c:cat>
          <c:val>
            <c:numRef>
              <c:f>Sheet1!$D$2:$D$12</c:f>
              <c:numCache>
                <c:formatCode>0.00%</c:formatCode>
                <c:ptCount val="11"/>
                <c:pt idx="0">
                  <c:v>0.25900000000000001</c:v>
                </c:pt>
                <c:pt idx="1">
                  <c:v>0.185</c:v>
                </c:pt>
                <c:pt idx="2">
                  <c:v>0.185</c:v>
                </c:pt>
                <c:pt idx="3">
                  <c:v>0.16</c:v>
                </c:pt>
                <c:pt idx="4">
                  <c:v>0.123</c:v>
                </c:pt>
                <c:pt idx="5">
                  <c:v>7.3999999999999996E-2</c:v>
                </c:pt>
                <c:pt idx="6">
                  <c:v>6.2E-2</c:v>
                </c:pt>
                <c:pt idx="7">
                  <c:v>3.6999999999999998E-2</c:v>
                </c:pt>
                <c:pt idx="8">
                  <c:v>3.6999999999999998E-2</c:v>
                </c:pt>
                <c:pt idx="9">
                  <c:v>2.5000000000000001E-2</c:v>
                </c:pt>
                <c:pt idx="10">
                  <c:v>2.5000000000000001E-2</c:v>
                </c:pt>
              </c:numCache>
            </c:numRef>
          </c:val>
          <c:smooth val="0"/>
          <c:extLst>
            <c:ext xmlns:c16="http://schemas.microsoft.com/office/drawing/2014/chart" uri="{C3380CC4-5D6E-409C-BE32-E72D297353CC}">
              <c16:uniqueId val="{00000001-BC53-4DE8-B062-73EA220272A2}"/>
            </c:ext>
          </c:extLst>
        </c:ser>
        <c:dLbls>
          <c:showLegendKey val="0"/>
          <c:showVal val="0"/>
          <c:showCatName val="0"/>
          <c:showSerName val="0"/>
          <c:showPercent val="0"/>
          <c:showBubbleSize val="0"/>
        </c:dLbls>
        <c:marker val="1"/>
        <c:smooth val="0"/>
        <c:axId val="429801264"/>
        <c:axId val="429809792"/>
      </c:lineChart>
      <c:catAx>
        <c:axId val="42980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6">
                    <a:lumMod val="50000"/>
                  </a:schemeClr>
                </a:solidFill>
                <a:latin typeface="+mn-lt"/>
                <a:ea typeface="+mn-ea"/>
                <a:cs typeface="+mn-cs"/>
              </a:defRPr>
            </a:pPr>
            <a:endParaRPr lang="en-US"/>
          </a:p>
        </c:txPr>
        <c:crossAx val="429803232"/>
        <c:crosses val="autoZero"/>
        <c:auto val="1"/>
        <c:lblAlgn val="ctr"/>
        <c:lblOffset val="100"/>
        <c:noMultiLvlLbl val="0"/>
      </c:catAx>
      <c:valAx>
        <c:axId val="429803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9809464"/>
        <c:crosses val="autoZero"/>
        <c:crossBetween val="between"/>
      </c:valAx>
      <c:valAx>
        <c:axId val="429809792"/>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9801264"/>
        <c:crosses val="max"/>
        <c:crossBetween val="between"/>
      </c:valAx>
      <c:catAx>
        <c:axId val="429801264"/>
        <c:scaling>
          <c:orientation val="minMax"/>
        </c:scaling>
        <c:delete val="1"/>
        <c:axPos val="b"/>
        <c:numFmt formatCode="General" sourceLinked="1"/>
        <c:majorTickMark val="none"/>
        <c:minorTickMark val="none"/>
        <c:tickLblPos val="nextTo"/>
        <c:crossAx val="4298097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7F2A0E-BD94-41F9-87BF-7BF11F61C64C}" type="datetimeFigureOut">
              <a:rPr lang="en-US" smtClean="0"/>
              <a:t>10/12/2021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457509-50AB-427E-8E91-8C570C2DF17A}" type="slidenum">
              <a:rPr lang="en-US" smtClean="0"/>
              <a:t>‹#›</a:t>
            </a:fld>
            <a:endParaRPr lang="en-US"/>
          </a:p>
        </p:txBody>
      </p:sp>
    </p:spTree>
    <p:extLst>
      <p:ext uri="{BB962C8B-B14F-4D97-AF65-F5344CB8AC3E}">
        <p14:creationId xmlns:p14="http://schemas.microsoft.com/office/powerpoint/2010/main" val="392710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453D3-37F2-461E-AC22-F35505BA2563}" type="datetimeFigureOut">
              <a:rPr lang="en-US" smtClean="0"/>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D9BD6-B016-48FF-B34B-AA84DFDF5D10}" type="slidenum">
              <a:rPr lang="en-US" smtClean="0"/>
              <a:t>‹#›</a:t>
            </a:fld>
            <a:endParaRPr lang="en-US"/>
          </a:p>
        </p:txBody>
      </p:sp>
    </p:spTree>
    <p:extLst>
      <p:ext uri="{BB962C8B-B14F-4D97-AF65-F5344CB8AC3E}">
        <p14:creationId xmlns:p14="http://schemas.microsoft.com/office/powerpoint/2010/main" val="139746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a:t>
            </a:r>
            <a:r>
              <a:rPr lang="en-US" baseline="0" dirty="0"/>
              <a:t> chart showing: </a:t>
            </a:r>
            <a:r>
              <a:rPr lang="en-US" dirty="0"/>
              <a:t> Co-</a:t>
            </a:r>
            <a:r>
              <a:rPr lang="en-US" dirty="0" err="1"/>
              <a:t>occuring</a:t>
            </a:r>
            <a:r>
              <a:rPr lang="en-US" dirty="0"/>
              <a:t> disability (ACS-6 set)</a:t>
            </a:r>
          </a:p>
          <a:p>
            <a:r>
              <a:rPr lang="en-US" dirty="0"/>
              <a:t>Hearing-10%</a:t>
            </a:r>
          </a:p>
          <a:p>
            <a:r>
              <a:rPr lang="en-US" dirty="0"/>
              <a:t>Vision-14%</a:t>
            </a:r>
          </a:p>
          <a:p>
            <a:r>
              <a:rPr lang="en-US" dirty="0"/>
              <a:t>Cognitive-43%</a:t>
            </a:r>
          </a:p>
          <a:p>
            <a:r>
              <a:rPr lang="en-US" dirty="0"/>
              <a:t>Self-Care-48%</a:t>
            </a:r>
          </a:p>
          <a:p>
            <a:r>
              <a:rPr lang="en-US" dirty="0"/>
              <a:t>Independent Living-</a:t>
            </a:r>
            <a:r>
              <a:rPr lang="en-US" baseline="0" dirty="0"/>
              <a:t> </a:t>
            </a:r>
            <a:r>
              <a:rPr lang="en-US" dirty="0"/>
              <a:t>57%</a:t>
            </a:r>
          </a:p>
        </p:txBody>
      </p:sp>
      <p:sp>
        <p:nvSpPr>
          <p:cNvPr id="4" name="Slide Number Placeholder 3"/>
          <p:cNvSpPr>
            <a:spLocks noGrp="1"/>
          </p:cNvSpPr>
          <p:nvPr>
            <p:ph type="sldNum" sz="quarter" idx="10"/>
          </p:nvPr>
        </p:nvSpPr>
        <p:spPr/>
        <p:txBody>
          <a:bodyPr/>
          <a:lstStyle/>
          <a:p>
            <a:fld id="{602D9BD6-B016-48FF-B34B-AA84DFDF5D10}" type="slidenum">
              <a:rPr lang="en-US" smtClean="0"/>
              <a:t>5</a:t>
            </a:fld>
            <a:endParaRPr lang="en-US"/>
          </a:p>
        </p:txBody>
      </p:sp>
    </p:spTree>
    <p:extLst>
      <p:ext uri="{BB962C8B-B14F-4D97-AF65-F5344CB8AC3E}">
        <p14:creationId xmlns:p14="http://schemas.microsoft.com/office/powerpoint/2010/main" val="405890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6">
                    <a:lumMod val="50000"/>
                  </a:schemeClr>
                </a:solidFill>
              </a:rPr>
              <a:t>Housing type:</a:t>
            </a:r>
          </a:p>
          <a:p>
            <a:pPr lvl="1"/>
            <a:r>
              <a:rPr lang="en-US" dirty="0">
                <a:solidFill>
                  <a:schemeClr val="accent6">
                    <a:lumMod val="50000"/>
                  </a:schemeClr>
                </a:solidFill>
              </a:rPr>
              <a:t>41% single family houses</a:t>
            </a:r>
          </a:p>
          <a:p>
            <a:pPr lvl="1"/>
            <a:r>
              <a:rPr lang="en-US" dirty="0">
                <a:solidFill>
                  <a:schemeClr val="accent6">
                    <a:lumMod val="50000"/>
                  </a:schemeClr>
                </a:solidFill>
              </a:rPr>
              <a:t> 41% apartments with 4+units</a:t>
            </a:r>
          </a:p>
          <a:p>
            <a:pPr lvl="1"/>
            <a:r>
              <a:rPr lang="en-US" dirty="0">
                <a:solidFill>
                  <a:schemeClr val="accent6">
                    <a:lumMod val="50000"/>
                  </a:schemeClr>
                </a:solidFill>
              </a:rPr>
              <a:t> 9% town houses and condos</a:t>
            </a:r>
          </a:p>
          <a:p>
            <a:pPr lvl="1"/>
            <a:r>
              <a:rPr lang="en-US" dirty="0">
                <a:solidFill>
                  <a:schemeClr val="accent6">
                    <a:lumMod val="50000"/>
                  </a:schemeClr>
                </a:solidFill>
              </a:rPr>
              <a:t>8% other (manufactured housing mostly)</a:t>
            </a:r>
          </a:p>
          <a:p>
            <a:r>
              <a:rPr lang="en-US" dirty="0">
                <a:solidFill>
                  <a:schemeClr val="accent6">
                    <a:lumMod val="50000"/>
                  </a:schemeClr>
                </a:solidFill>
              </a:rPr>
              <a:t>Housing age:</a:t>
            </a:r>
          </a:p>
          <a:p>
            <a:pPr lvl="1"/>
            <a:r>
              <a:rPr lang="en-US" dirty="0">
                <a:solidFill>
                  <a:schemeClr val="accent6">
                    <a:lumMod val="50000"/>
                  </a:schemeClr>
                </a:solidFill>
              </a:rPr>
              <a:t>15% homes built before 1950</a:t>
            </a:r>
          </a:p>
          <a:p>
            <a:pPr lvl="1"/>
            <a:r>
              <a:rPr lang="en-US" dirty="0">
                <a:solidFill>
                  <a:schemeClr val="accent6">
                    <a:lumMod val="50000"/>
                  </a:schemeClr>
                </a:solidFill>
              </a:rPr>
              <a:t>35% built between 1950-1990</a:t>
            </a:r>
          </a:p>
          <a:p>
            <a:pPr lvl="1"/>
            <a:r>
              <a:rPr lang="en-US" dirty="0">
                <a:solidFill>
                  <a:schemeClr val="accent6">
                    <a:lumMod val="50000"/>
                  </a:schemeClr>
                </a:solidFill>
              </a:rPr>
              <a:t>27% built since 1991</a:t>
            </a:r>
          </a:p>
          <a:p>
            <a:endParaRPr lang="en-US" dirty="0"/>
          </a:p>
        </p:txBody>
      </p:sp>
      <p:sp>
        <p:nvSpPr>
          <p:cNvPr id="4" name="Slide Number Placeholder 3"/>
          <p:cNvSpPr>
            <a:spLocks noGrp="1"/>
          </p:cNvSpPr>
          <p:nvPr>
            <p:ph type="sldNum" sz="quarter" idx="10"/>
          </p:nvPr>
        </p:nvSpPr>
        <p:spPr/>
        <p:txBody>
          <a:bodyPr/>
          <a:lstStyle/>
          <a:p>
            <a:fld id="{602D9BD6-B016-48FF-B34B-AA84DFDF5D10}" type="slidenum">
              <a:rPr lang="en-US" smtClean="0"/>
              <a:t>6</a:t>
            </a:fld>
            <a:endParaRPr lang="en-US"/>
          </a:p>
        </p:txBody>
      </p:sp>
    </p:spTree>
    <p:extLst>
      <p:ext uri="{BB962C8B-B14F-4D97-AF65-F5344CB8AC3E}">
        <p14:creationId xmlns:p14="http://schemas.microsoft.com/office/powerpoint/2010/main" val="213207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Bathing and grooming:</a:t>
            </a:r>
            <a:r>
              <a:rPr lang="en-US" baseline="0" dirty="0"/>
              <a:t> </a:t>
            </a:r>
            <a:r>
              <a:rPr lang="en-US" dirty="0"/>
              <a:t>Grab bars, shower chairs, non-slip mats,</a:t>
            </a:r>
            <a:r>
              <a:rPr lang="en-US" baseline="0" dirty="0"/>
              <a:t> n=</a:t>
            </a:r>
            <a:r>
              <a:rPr lang="en-US" dirty="0"/>
              <a:t>21,</a:t>
            </a:r>
            <a:r>
              <a:rPr lang="en-US" baseline="0" dirty="0"/>
              <a:t> </a:t>
            </a:r>
            <a:r>
              <a:rPr lang="en-US" dirty="0"/>
              <a:t>25.9%</a:t>
            </a:r>
          </a:p>
          <a:p>
            <a:r>
              <a:rPr lang="en-US" dirty="0"/>
              <a:t>Cleaning:</a:t>
            </a:r>
            <a:r>
              <a:rPr lang="en-US" baseline="0" dirty="0"/>
              <a:t> </a:t>
            </a:r>
            <a:r>
              <a:rPr lang="en-US" dirty="0"/>
              <a:t>Robot vacuums, long handled dusters, storage n=15, 18.5%</a:t>
            </a:r>
          </a:p>
          <a:p>
            <a:r>
              <a:rPr lang="en-US" dirty="0"/>
              <a:t>Mobility:</a:t>
            </a:r>
            <a:r>
              <a:rPr lang="en-US" baseline="0" dirty="0"/>
              <a:t> </a:t>
            </a:r>
            <a:r>
              <a:rPr lang="en-US" dirty="0"/>
              <a:t>Mobility devices such as walkers and canes n=15, 18.5%</a:t>
            </a:r>
          </a:p>
          <a:p>
            <a:r>
              <a:rPr lang="en-US" dirty="0"/>
              <a:t>General safety:</a:t>
            </a:r>
            <a:r>
              <a:rPr lang="en-US" baseline="0" dirty="0"/>
              <a:t> </a:t>
            </a:r>
            <a:r>
              <a:rPr lang="en-US" dirty="0"/>
              <a:t>Fire extinguishers, medical alert device</a:t>
            </a:r>
            <a:r>
              <a:rPr lang="en-US" baseline="0" dirty="0"/>
              <a:t> n=</a:t>
            </a:r>
            <a:r>
              <a:rPr lang="en-US" dirty="0"/>
              <a:t>13, 16.0%</a:t>
            </a:r>
          </a:p>
          <a:p>
            <a:r>
              <a:rPr lang="en-US" dirty="0"/>
              <a:t>Entrancing:</a:t>
            </a:r>
            <a:r>
              <a:rPr lang="en-US" baseline="0" dirty="0"/>
              <a:t> </a:t>
            </a:r>
            <a:r>
              <a:rPr lang="en-US" dirty="0"/>
              <a:t>Hand railings, video doorbells, threshold ramps n=10, 12.3%</a:t>
            </a:r>
          </a:p>
          <a:p>
            <a:r>
              <a:rPr lang="en-US" dirty="0"/>
              <a:t>Cooking:</a:t>
            </a:r>
            <a:r>
              <a:rPr lang="en-US" baseline="0" dirty="0"/>
              <a:t> </a:t>
            </a:r>
            <a:r>
              <a:rPr lang="en-US" dirty="0"/>
              <a:t>Adaptive cooking equipment n=6, 7.4%</a:t>
            </a:r>
          </a:p>
          <a:p>
            <a:r>
              <a:rPr lang="en-US" dirty="0"/>
              <a:t>Sleeping:</a:t>
            </a:r>
            <a:r>
              <a:rPr lang="en-US" baseline="0" dirty="0"/>
              <a:t> </a:t>
            </a:r>
            <a:r>
              <a:rPr lang="en-US" dirty="0"/>
              <a:t>New mattress</a:t>
            </a:r>
            <a:r>
              <a:rPr lang="en-US" baseline="0" dirty="0"/>
              <a:t> n=</a:t>
            </a:r>
            <a:r>
              <a:rPr lang="en-US" dirty="0"/>
              <a:t>5, 6.2%</a:t>
            </a:r>
          </a:p>
          <a:p>
            <a:r>
              <a:rPr lang="en-US" dirty="0"/>
              <a:t>Moved</a:t>
            </a:r>
            <a:r>
              <a:rPr lang="en-US" baseline="0" dirty="0"/>
              <a:t>: </a:t>
            </a:r>
            <a:r>
              <a:rPr lang="en-US" dirty="0"/>
              <a:t>Moved to a more accessible space n=3, 3.7%</a:t>
            </a:r>
          </a:p>
          <a:p>
            <a:r>
              <a:rPr lang="en-US" dirty="0"/>
              <a:t>Dressing:</a:t>
            </a:r>
            <a:r>
              <a:rPr lang="en-US" baseline="0" dirty="0"/>
              <a:t> </a:t>
            </a:r>
            <a:r>
              <a:rPr lang="en-US" dirty="0"/>
              <a:t>Assistive equipment </a:t>
            </a:r>
            <a:r>
              <a:rPr lang="en-US" baseline="0" dirty="0"/>
              <a:t> n=</a:t>
            </a:r>
            <a:r>
              <a:rPr lang="en-US" dirty="0"/>
              <a:t>3, 3.7%</a:t>
            </a:r>
          </a:p>
          <a:p>
            <a:r>
              <a:rPr lang="en-US" dirty="0"/>
              <a:t>Furniture:</a:t>
            </a:r>
            <a:r>
              <a:rPr lang="en-US" baseline="0" dirty="0"/>
              <a:t> </a:t>
            </a:r>
            <a:r>
              <a:rPr lang="en-US" dirty="0"/>
              <a:t>Couch, desk</a:t>
            </a:r>
            <a:r>
              <a:rPr lang="en-US" baseline="0" dirty="0"/>
              <a:t> n=</a:t>
            </a:r>
            <a:r>
              <a:rPr lang="en-US" dirty="0"/>
              <a:t>2,</a:t>
            </a:r>
            <a:r>
              <a:rPr lang="en-US" baseline="0" dirty="0"/>
              <a:t> </a:t>
            </a:r>
            <a:r>
              <a:rPr lang="en-US" dirty="0"/>
              <a:t>2.5%</a:t>
            </a:r>
          </a:p>
          <a:p>
            <a:r>
              <a:rPr lang="en-US" dirty="0"/>
              <a:t>Assistive equipment</a:t>
            </a:r>
            <a:r>
              <a:rPr lang="en-US" baseline="0" dirty="0"/>
              <a:t>: </a:t>
            </a:r>
            <a:r>
              <a:rPr lang="en-US" dirty="0"/>
              <a:t>Reacher tool</a:t>
            </a:r>
            <a:r>
              <a:rPr lang="en-US" baseline="0" dirty="0"/>
              <a:t> n=</a:t>
            </a:r>
            <a:r>
              <a:rPr lang="en-US" dirty="0"/>
              <a:t>2, 2.5%</a:t>
            </a:r>
          </a:p>
          <a:p>
            <a:endParaRPr lang="en-US" dirty="0"/>
          </a:p>
        </p:txBody>
      </p:sp>
      <p:sp>
        <p:nvSpPr>
          <p:cNvPr id="4" name="Slide Number Placeholder 3"/>
          <p:cNvSpPr>
            <a:spLocks noGrp="1"/>
          </p:cNvSpPr>
          <p:nvPr>
            <p:ph type="sldNum" sz="quarter" idx="10"/>
          </p:nvPr>
        </p:nvSpPr>
        <p:spPr/>
        <p:txBody>
          <a:bodyPr/>
          <a:lstStyle/>
          <a:p>
            <a:fld id="{602D9BD6-B016-48FF-B34B-AA84DFDF5D10}" type="slidenum">
              <a:rPr lang="en-US" smtClean="0"/>
              <a:t>8</a:t>
            </a:fld>
            <a:endParaRPr lang="en-US"/>
          </a:p>
        </p:txBody>
      </p:sp>
    </p:spTree>
    <p:extLst>
      <p:ext uri="{BB962C8B-B14F-4D97-AF65-F5344CB8AC3E}">
        <p14:creationId xmlns:p14="http://schemas.microsoft.com/office/powerpoint/2010/main" val="353716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8B9EBBA-996F-894A-B54A-D6246ED52CEA}" type="datetimeFigureOut">
              <a:rPr lang="en-US" smtClean="0"/>
              <a:pPr/>
              <a:t>10/12/2021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481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88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107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696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275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646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10/12/2021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824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10/12/2021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609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10/12/2021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538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306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355468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9B482E8-6E0E-1B4F-B1FD-C69DB9E858D9}" type="datetimeFigureOut">
              <a:rPr lang="en-US" smtClean="0"/>
              <a:pPr/>
              <a:t>10/12/2021</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203691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seablehom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Home Usability Program (HUP):   </a:t>
            </a:r>
          </a:p>
        </p:txBody>
      </p:sp>
      <p:sp>
        <p:nvSpPr>
          <p:cNvPr id="3" name="Subtitle 2"/>
          <p:cNvSpPr>
            <a:spLocks noGrp="1"/>
          </p:cNvSpPr>
          <p:nvPr>
            <p:ph type="subTitle" idx="1"/>
          </p:nvPr>
        </p:nvSpPr>
        <p:spPr/>
        <p:txBody>
          <a:bodyPr>
            <a:noAutofit/>
          </a:bodyPr>
          <a:lstStyle/>
          <a:p>
            <a:r>
              <a:rPr lang="en-US" sz="3200" dirty="0"/>
              <a:t>Effects of a consumer driven home modification intervention on community participation for people with mobility disabilities</a:t>
            </a:r>
          </a:p>
        </p:txBody>
      </p:sp>
      <p:pic>
        <p:nvPicPr>
          <p:cNvPr id="4" name="Picture 3" descr="Animation of a yellow house next to a lightly larger red hous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6373" y="533546"/>
            <a:ext cx="2613665" cy="2438405"/>
          </a:xfrm>
          <a:prstGeom prst="rect">
            <a:avLst/>
          </a:prstGeom>
        </p:spPr>
      </p:pic>
    </p:spTree>
    <p:extLst>
      <p:ext uri="{BB962C8B-B14F-4D97-AF65-F5344CB8AC3E}">
        <p14:creationId xmlns:p14="http://schemas.microsoft.com/office/powerpoint/2010/main" val="867741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 depictions of two houses one red one yellow with green chimneys next together on a green swath " title="home usability program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7114" y="298798"/>
            <a:ext cx="2151997" cy="2007694"/>
          </a:xfrm>
          <a:prstGeom prst="rect">
            <a:avLst/>
          </a:prstGeom>
          <a:noFill/>
          <a:effectLst>
            <a:glow>
              <a:schemeClr val="accent1"/>
            </a:glow>
          </a:effectLst>
        </p:spPr>
      </p:pic>
      <p:sp>
        <p:nvSpPr>
          <p:cNvPr id="2" name="Title 1"/>
          <p:cNvSpPr>
            <a:spLocks noGrp="1"/>
          </p:cNvSpPr>
          <p:nvPr>
            <p:ph type="title"/>
          </p:nvPr>
        </p:nvSpPr>
        <p:spPr>
          <a:xfrm>
            <a:off x="782104" y="516048"/>
            <a:ext cx="9875520" cy="713362"/>
          </a:xfrm>
        </p:spPr>
        <p:txBody>
          <a:bodyPr/>
          <a:lstStyle/>
          <a:p>
            <a:pPr algn="ctr"/>
            <a:r>
              <a:rPr lang="en-US" b="1" dirty="0">
                <a:solidFill>
                  <a:schemeClr val="accent6">
                    <a:lumMod val="50000"/>
                  </a:schemeClr>
                </a:solidFill>
              </a:rPr>
              <a:t>Discussion</a:t>
            </a:r>
          </a:p>
        </p:txBody>
      </p:sp>
      <p:sp>
        <p:nvSpPr>
          <p:cNvPr id="3" name="Content Placeholder 2"/>
          <p:cNvSpPr>
            <a:spLocks noGrp="1"/>
          </p:cNvSpPr>
          <p:nvPr>
            <p:ph type="body" idx="1"/>
          </p:nvPr>
        </p:nvSpPr>
        <p:spPr>
          <a:xfrm>
            <a:off x="714983" y="1197471"/>
            <a:ext cx="4754880" cy="777240"/>
          </a:xfrm>
        </p:spPr>
        <p:txBody>
          <a:bodyPr/>
          <a:lstStyle/>
          <a:p>
            <a:pPr marL="45720" indent="0">
              <a:buNone/>
            </a:pPr>
            <a:r>
              <a:rPr lang="en-US" dirty="0"/>
              <a:t>Policy Implications</a:t>
            </a:r>
          </a:p>
        </p:txBody>
      </p:sp>
      <p:sp>
        <p:nvSpPr>
          <p:cNvPr id="4" name="Content Placeholder 3"/>
          <p:cNvSpPr>
            <a:spLocks noGrp="1"/>
          </p:cNvSpPr>
          <p:nvPr>
            <p:ph sz="half" idx="2"/>
          </p:nvPr>
        </p:nvSpPr>
        <p:spPr>
          <a:xfrm>
            <a:off x="637162" y="1974711"/>
            <a:ext cx="5082702" cy="4416360"/>
          </a:xfrm>
        </p:spPr>
        <p:txBody>
          <a:bodyPr>
            <a:normAutofit/>
          </a:bodyPr>
          <a:lstStyle/>
          <a:p>
            <a:r>
              <a:rPr lang="en-US" dirty="0">
                <a:solidFill>
                  <a:schemeClr val="accent6">
                    <a:lumMod val="50000"/>
                  </a:schemeClr>
                </a:solidFill>
              </a:rPr>
              <a:t>Simple, consumer led home usability programs matter for community participation</a:t>
            </a:r>
          </a:p>
          <a:p>
            <a:r>
              <a:rPr lang="en-US" dirty="0">
                <a:solidFill>
                  <a:schemeClr val="accent6">
                    <a:lumMod val="50000"/>
                  </a:schemeClr>
                </a:solidFill>
              </a:rPr>
              <a:t>Simple design</a:t>
            </a:r>
          </a:p>
          <a:p>
            <a:pPr lvl="1"/>
            <a:r>
              <a:rPr lang="en-US" dirty="0">
                <a:solidFill>
                  <a:schemeClr val="accent6">
                    <a:lumMod val="50000"/>
                  </a:schemeClr>
                </a:solidFill>
              </a:rPr>
              <a:t>CIL staff led</a:t>
            </a:r>
          </a:p>
          <a:p>
            <a:pPr lvl="2"/>
            <a:r>
              <a:rPr lang="en-US" dirty="0">
                <a:solidFill>
                  <a:schemeClr val="accent6">
                    <a:lumMod val="50000"/>
                  </a:schemeClr>
                </a:solidFill>
              </a:rPr>
              <a:t>No need for complicated procedures around PT/OT assessments</a:t>
            </a:r>
          </a:p>
          <a:p>
            <a:r>
              <a:rPr lang="en-US" dirty="0">
                <a:solidFill>
                  <a:schemeClr val="accent6">
                    <a:lumMod val="50000"/>
                  </a:schemeClr>
                </a:solidFill>
              </a:rPr>
              <a:t>Consumer choice</a:t>
            </a:r>
          </a:p>
          <a:p>
            <a:pPr lvl="1"/>
            <a:r>
              <a:rPr lang="en-US" dirty="0">
                <a:solidFill>
                  <a:schemeClr val="accent6">
                    <a:lumMod val="50000"/>
                  </a:schemeClr>
                </a:solidFill>
              </a:rPr>
              <a:t>Home usability is individual and dynamic</a:t>
            </a:r>
          </a:p>
          <a:p>
            <a:pPr lvl="1"/>
            <a:r>
              <a:rPr lang="en-US" dirty="0">
                <a:solidFill>
                  <a:schemeClr val="accent6">
                    <a:lumMod val="50000"/>
                  </a:schemeClr>
                </a:solidFill>
              </a:rPr>
              <a:t>Trust the consumer, check assumptions at the door</a:t>
            </a:r>
          </a:p>
        </p:txBody>
      </p:sp>
      <p:sp>
        <p:nvSpPr>
          <p:cNvPr id="5" name="Text Placeholder 4"/>
          <p:cNvSpPr>
            <a:spLocks noGrp="1"/>
          </p:cNvSpPr>
          <p:nvPr>
            <p:ph type="body" sz="quarter" idx="3"/>
          </p:nvPr>
        </p:nvSpPr>
        <p:spPr>
          <a:xfrm>
            <a:off x="6492909" y="1132033"/>
            <a:ext cx="4754880" cy="777240"/>
          </a:xfrm>
        </p:spPr>
        <p:txBody>
          <a:bodyPr/>
          <a:lstStyle/>
          <a:p>
            <a:r>
              <a:rPr lang="en-US" dirty="0"/>
              <a:t>Impacts of Pandemic</a:t>
            </a:r>
          </a:p>
        </p:txBody>
      </p:sp>
      <p:sp>
        <p:nvSpPr>
          <p:cNvPr id="6" name="Content Placeholder 5"/>
          <p:cNvSpPr>
            <a:spLocks noGrp="1"/>
          </p:cNvSpPr>
          <p:nvPr>
            <p:ph sz="quarter" idx="4"/>
          </p:nvPr>
        </p:nvSpPr>
        <p:spPr>
          <a:xfrm>
            <a:off x="6269173" y="1909272"/>
            <a:ext cx="5365108" cy="4481799"/>
          </a:xfrm>
        </p:spPr>
        <p:txBody>
          <a:bodyPr>
            <a:normAutofit lnSpcReduction="10000"/>
          </a:bodyPr>
          <a:lstStyle/>
          <a:p>
            <a:r>
              <a:rPr lang="en-US" dirty="0">
                <a:solidFill>
                  <a:schemeClr val="accent6">
                    <a:lumMod val="50000"/>
                  </a:schemeClr>
                </a:solidFill>
              </a:rPr>
              <a:t>Changes to intervention protocol/implementation</a:t>
            </a:r>
          </a:p>
          <a:p>
            <a:pPr lvl="1"/>
            <a:r>
              <a:rPr lang="en-US" dirty="0">
                <a:solidFill>
                  <a:schemeClr val="accent6">
                    <a:lumMod val="50000"/>
                  </a:schemeClr>
                </a:solidFill>
              </a:rPr>
              <a:t>No home visits or in person contact</a:t>
            </a:r>
          </a:p>
          <a:p>
            <a:pPr lvl="1"/>
            <a:r>
              <a:rPr lang="en-US" dirty="0">
                <a:solidFill>
                  <a:schemeClr val="accent6">
                    <a:lumMod val="50000"/>
                  </a:schemeClr>
                </a:solidFill>
              </a:rPr>
              <a:t>Zoom/over the phone assessments</a:t>
            </a:r>
          </a:p>
          <a:p>
            <a:r>
              <a:rPr lang="en-US" dirty="0">
                <a:solidFill>
                  <a:schemeClr val="accent6">
                    <a:lumMod val="50000"/>
                  </a:schemeClr>
                </a:solidFill>
              </a:rPr>
              <a:t>Impacts on community participation for consumers</a:t>
            </a:r>
          </a:p>
          <a:p>
            <a:pPr lvl="1"/>
            <a:r>
              <a:rPr lang="en-US" dirty="0">
                <a:solidFill>
                  <a:schemeClr val="accent6">
                    <a:lumMod val="50000"/>
                  </a:schemeClr>
                </a:solidFill>
              </a:rPr>
              <a:t>Both increased isolation AND increased remote connection via technology (socialization, employment opportunity, CIL support and connection)</a:t>
            </a:r>
          </a:p>
          <a:p>
            <a:pPr lvl="1"/>
            <a:r>
              <a:rPr lang="en-US" dirty="0">
                <a:solidFill>
                  <a:schemeClr val="accent6">
                    <a:lumMod val="50000"/>
                  </a:schemeClr>
                </a:solidFill>
              </a:rPr>
              <a:t>Decreased opportunities in the community</a:t>
            </a:r>
          </a:p>
          <a:p>
            <a:pPr lvl="1"/>
            <a:r>
              <a:rPr lang="en-US" dirty="0">
                <a:solidFill>
                  <a:schemeClr val="accent6">
                    <a:lumMod val="50000"/>
                  </a:schemeClr>
                </a:solidFill>
              </a:rPr>
              <a:t>Home usability is more important than ever</a:t>
            </a:r>
          </a:p>
          <a:p>
            <a:pPr lvl="2"/>
            <a:r>
              <a:rPr lang="en-US" dirty="0">
                <a:solidFill>
                  <a:schemeClr val="accent6">
                    <a:lumMod val="50000"/>
                  </a:schemeClr>
                </a:solidFill>
              </a:rPr>
              <a:t>Loss of personal care</a:t>
            </a:r>
          </a:p>
          <a:p>
            <a:pPr lvl="2"/>
            <a:r>
              <a:rPr lang="en-US" dirty="0">
                <a:solidFill>
                  <a:schemeClr val="accent6">
                    <a:lumMod val="50000"/>
                  </a:schemeClr>
                </a:solidFill>
              </a:rPr>
              <a:t>Staying active in the home (zoom fitness)</a:t>
            </a:r>
          </a:p>
          <a:p>
            <a:pPr lvl="2"/>
            <a:endParaRPr lang="en-US" dirty="0">
              <a:solidFill>
                <a:schemeClr val="accent6">
                  <a:lumMod val="50000"/>
                </a:schemeClr>
              </a:solidFill>
            </a:endParaRPr>
          </a:p>
          <a:p>
            <a:endParaRPr lang="en-US" dirty="0">
              <a:solidFill>
                <a:schemeClr val="accent6">
                  <a:lumMod val="50000"/>
                </a:schemeClr>
              </a:solidFill>
            </a:endParaRPr>
          </a:p>
        </p:txBody>
      </p:sp>
    </p:spTree>
    <p:extLst>
      <p:ext uri="{BB962C8B-B14F-4D97-AF65-F5344CB8AC3E}">
        <p14:creationId xmlns:p14="http://schemas.microsoft.com/office/powerpoint/2010/main" val="49080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a:t>
            </a:r>
          </a:p>
        </p:txBody>
      </p:sp>
      <p:sp>
        <p:nvSpPr>
          <p:cNvPr id="3" name="Content Placeholder 2"/>
          <p:cNvSpPr>
            <a:spLocks noGrp="1"/>
          </p:cNvSpPr>
          <p:nvPr>
            <p:ph idx="1"/>
          </p:nvPr>
        </p:nvSpPr>
        <p:spPr>
          <a:xfrm>
            <a:off x="870625" y="1755842"/>
            <a:ext cx="9872871" cy="4038600"/>
          </a:xfrm>
        </p:spPr>
        <p:txBody>
          <a:bodyPr/>
          <a:lstStyle/>
          <a:p>
            <a:r>
              <a:rPr lang="en-US" dirty="0">
                <a:solidFill>
                  <a:schemeClr val="accent6">
                    <a:lumMod val="50000"/>
                  </a:schemeClr>
                </a:solidFill>
              </a:rPr>
              <a:t>Efficacy Study 1: Promoting Interventions for Community Living</a:t>
            </a:r>
          </a:p>
          <a:p>
            <a:r>
              <a:rPr lang="en-US" dirty="0">
                <a:solidFill>
                  <a:schemeClr val="accent6">
                    <a:lumMod val="50000"/>
                  </a:schemeClr>
                </a:solidFill>
              </a:rPr>
              <a:t>The contents of this presentation were developed under a grant from the National Institute on Disability, Independent Living, and Rehabilitation Research (NIDILRR grant number 90RT5043). NIDILRR is a Center within the Administration for Community Living (ACL), Department of Health and Human Services (HHS). The contents of this manuscript do not necessarily represent the policy of NIDILRR, ACL, HHS, and you should not assume endorsement by the Federal Government</a:t>
            </a:r>
          </a:p>
          <a:p>
            <a:r>
              <a:rPr lang="en-US" dirty="0">
                <a:solidFill>
                  <a:schemeClr val="accent6">
                    <a:lumMod val="50000"/>
                  </a:schemeClr>
                </a:solidFill>
              </a:rPr>
              <a:t>A continuation of a previous pilot study with 30 consumers across 3 CILs from 2013-2017</a:t>
            </a:r>
          </a:p>
        </p:txBody>
      </p:sp>
      <p:pic>
        <p:nvPicPr>
          <p:cNvPr id="4" name="Picture 3" descr="Logo for the Research and Training Center on Promoting Interventions for Community Living (RTC/PICL). RTC in white on blue; PICL in white on rust.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996" y="4646862"/>
            <a:ext cx="5122908" cy="1818607"/>
          </a:xfrm>
          <a:prstGeom prst="rect">
            <a:avLst/>
          </a:prstGeom>
        </p:spPr>
      </p:pic>
    </p:spTree>
    <p:extLst>
      <p:ext uri="{BB962C8B-B14F-4D97-AF65-F5344CB8AC3E}">
        <p14:creationId xmlns:p14="http://schemas.microsoft.com/office/powerpoint/2010/main" val="269074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descr="The text of this slide is inside an animated &quot;thought bubble&quot;"/>
          <p:cNvSpPr/>
          <p:nvPr/>
        </p:nvSpPr>
        <p:spPr>
          <a:xfrm>
            <a:off x="505097" y="593272"/>
            <a:ext cx="11025052" cy="4972594"/>
          </a:xfrm>
          <a:prstGeom prst="cloudCallout">
            <a:avLst/>
          </a:prstGeom>
          <a:solidFill>
            <a:schemeClr val="accent2">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title" idx="4294967295"/>
          </p:nvPr>
        </p:nvSpPr>
        <p:spPr>
          <a:xfrm>
            <a:off x="1820863" y="1706563"/>
            <a:ext cx="8724900" cy="14509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 marR="0" lvl="0" indent="0" algn="ctr" defTabSz="914400" rtl="0" eaLnBrk="1" fontAlgn="auto" latinLnBrk="0" hangingPunct="1">
              <a:lnSpc>
                <a:spcPct val="90000"/>
              </a:lnSpc>
              <a:spcBef>
                <a:spcPts val="1400"/>
              </a:spcBef>
              <a:spcAft>
                <a:spcPts val="0"/>
              </a:spcAft>
              <a:buClr>
                <a:schemeClr val="accent1"/>
              </a:buClr>
              <a:buSzPct val="80000"/>
              <a:buFont typeface="Corbel" pitchFamily="34" charset="0"/>
              <a:buNone/>
              <a:tabLst/>
              <a:defRPr/>
            </a:pPr>
            <a:r>
              <a:rPr kumimoji="0" lang="en-US" sz="3600" b="1" i="0" u="none" strike="noStrike" kern="1200" cap="none" spc="0" normalizeH="0" baseline="0" noProof="0" dirty="0">
                <a:ln>
                  <a:noFill/>
                </a:ln>
                <a:solidFill>
                  <a:schemeClr val="accent6">
                    <a:lumMod val="50000"/>
                  </a:schemeClr>
                </a:solidFill>
                <a:effectLst/>
                <a:uLnTx/>
                <a:uFillTx/>
                <a:latin typeface="+mn-lt"/>
                <a:ea typeface="+mn-ea"/>
                <a:cs typeface="+mn-cs"/>
              </a:rPr>
              <a:t>Does participation in a consumer directed home usability intervention increase community participation for consumers with mobility disability?</a:t>
            </a:r>
          </a:p>
        </p:txBody>
      </p:sp>
    </p:spTree>
    <p:extLst>
      <p:ext uri="{BB962C8B-B14F-4D97-AF65-F5344CB8AC3E}">
        <p14:creationId xmlns:p14="http://schemas.microsoft.com/office/powerpoint/2010/main" val="106015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Methods</a:t>
            </a:r>
          </a:p>
        </p:txBody>
      </p:sp>
      <p:sp>
        <p:nvSpPr>
          <p:cNvPr id="3" name="Content Placeholder 2"/>
          <p:cNvSpPr>
            <a:spLocks noGrp="1"/>
          </p:cNvSpPr>
          <p:nvPr>
            <p:ph idx="1"/>
          </p:nvPr>
        </p:nvSpPr>
        <p:spPr>
          <a:xfrm>
            <a:off x="1143000" y="1760706"/>
            <a:ext cx="9872871" cy="4335294"/>
          </a:xfrm>
        </p:spPr>
        <p:txBody>
          <a:bodyPr anchor="t">
            <a:normAutofit lnSpcReduction="10000"/>
          </a:bodyPr>
          <a:lstStyle/>
          <a:p>
            <a:r>
              <a:rPr lang="en-US" dirty="0">
                <a:solidFill>
                  <a:schemeClr val="accent6">
                    <a:lumMod val="50000"/>
                  </a:schemeClr>
                </a:solidFill>
              </a:rPr>
              <a:t>Conducted at two Centers for Independent Living (in Missoula, MT and Kansas City, MO/KS) from 2017-2019</a:t>
            </a:r>
          </a:p>
          <a:p>
            <a:r>
              <a:rPr lang="en-US" dirty="0">
                <a:solidFill>
                  <a:schemeClr val="accent6">
                    <a:lumMod val="50000"/>
                  </a:schemeClr>
                </a:solidFill>
              </a:rPr>
              <a:t>195 consumers participated across both centers</a:t>
            </a:r>
          </a:p>
          <a:p>
            <a:pPr lvl="1"/>
            <a:r>
              <a:rPr lang="en-US" dirty="0">
                <a:solidFill>
                  <a:schemeClr val="accent6">
                    <a:lumMod val="50000"/>
                  </a:schemeClr>
                </a:solidFill>
              </a:rPr>
              <a:t>81 completed Home Usability Intervention</a:t>
            </a:r>
          </a:p>
          <a:p>
            <a:pPr lvl="1"/>
            <a:r>
              <a:rPr lang="en-US" dirty="0">
                <a:solidFill>
                  <a:schemeClr val="accent6">
                    <a:lumMod val="50000"/>
                  </a:schemeClr>
                </a:solidFill>
              </a:rPr>
              <a:t>Remainder were in control, declined the intervention or withdrew from the study</a:t>
            </a:r>
          </a:p>
          <a:p>
            <a:r>
              <a:rPr lang="en-US" dirty="0">
                <a:solidFill>
                  <a:schemeClr val="accent6">
                    <a:lumMod val="50000"/>
                  </a:schemeClr>
                </a:solidFill>
              </a:rPr>
              <a:t>Random Control Trial Design testing the efficacy of the Home Usability Program</a:t>
            </a:r>
          </a:p>
          <a:p>
            <a:pPr lvl="1"/>
            <a:r>
              <a:rPr lang="en-US" dirty="0">
                <a:solidFill>
                  <a:schemeClr val="accent6">
                    <a:lumMod val="50000"/>
                  </a:schemeClr>
                </a:solidFill>
              </a:rPr>
              <a:t>Three measurement periods: pre-intervention, post-intervention (3 months for control), follow up (6 months)</a:t>
            </a:r>
          </a:p>
          <a:p>
            <a:r>
              <a:rPr lang="en-US" dirty="0">
                <a:solidFill>
                  <a:schemeClr val="accent6">
                    <a:lumMod val="50000"/>
                  </a:schemeClr>
                </a:solidFill>
              </a:rPr>
              <a:t>Main measures of interest: Brief Community Engagement Questionnaire</a:t>
            </a:r>
          </a:p>
          <a:p>
            <a:pPr lvl="1"/>
            <a:r>
              <a:rPr lang="en-US" dirty="0">
                <a:solidFill>
                  <a:schemeClr val="accent6">
                    <a:lumMod val="50000"/>
                  </a:schemeClr>
                </a:solidFill>
              </a:rPr>
              <a:t>Participation in trips (non-discretionary trips into community), social/recreational activities (discretionary community activities) and work/volunteering activities over the past 7 days. </a:t>
            </a:r>
          </a:p>
          <a:p>
            <a:endParaRPr lang="en-US" dirty="0">
              <a:solidFill>
                <a:schemeClr val="accent6">
                  <a:lumMod val="50000"/>
                </a:schemeClr>
              </a:solidFill>
            </a:endParaRPr>
          </a:p>
        </p:txBody>
      </p:sp>
    </p:spTree>
    <p:extLst>
      <p:ext uri="{BB962C8B-B14F-4D97-AF65-F5344CB8AC3E}">
        <p14:creationId xmlns:p14="http://schemas.microsoft.com/office/powerpoint/2010/main" val="212566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860425" y="635000"/>
            <a:ext cx="6786563" cy="776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chemeClr val="accent1"/>
              </a:buClr>
              <a:buSzPct val="80000"/>
              <a:buFont typeface="Corbel" pitchFamily="34" charset="0"/>
              <a:buNone/>
              <a:tabLst/>
              <a:defRPr/>
            </a:pPr>
            <a:r>
              <a:rPr kumimoji="0" lang="en-US" sz="4000" b="1" i="0" u="none" strike="noStrike" kern="1200" cap="none" spc="0" normalizeH="0" baseline="0" noProof="0" dirty="0">
                <a:ln>
                  <a:noFill/>
                </a:ln>
                <a:solidFill>
                  <a:schemeClr val="accent1"/>
                </a:solidFill>
                <a:effectLst/>
                <a:uLnTx/>
                <a:uFillTx/>
                <a:latin typeface="+mn-lt"/>
                <a:ea typeface="+mn-ea"/>
                <a:cs typeface="+mn-cs"/>
              </a:rPr>
              <a:t>Consumer Demographics</a:t>
            </a:r>
          </a:p>
        </p:txBody>
      </p:sp>
      <p:sp>
        <p:nvSpPr>
          <p:cNvPr id="4" name="Content Placeholder 3"/>
          <p:cNvSpPr>
            <a:spLocks noGrp="1"/>
          </p:cNvSpPr>
          <p:nvPr>
            <p:ph sz="half" idx="2"/>
          </p:nvPr>
        </p:nvSpPr>
        <p:spPr>
          <a:xfrm>
            <a:off x="410953" y="1623940"/>
            <a:ext cx="2877193" cy="4887695"/>
          </a:xfrm>
        </p:spPr>
        <p:txBody>
          <a:bodyPr>
            <a:normAutofit/>
          </a:bodyPr>
          <a:lstStyle/>
          <a:p>
            <a:r>
              <a:rPr lang="en-US" dirty="0">
                <a:solidFill>
                  <a:schemeClr val="accent6">
                    <a:lumMod val="50000"/>
                  </a:schemeClr>
                </a:solidFill>
              </a:rPr>
              <a:t>70% White, 21% Black</a:t>
            </a:r>
          </a:p>
          <a:p>
            <a:r>
              <a:rPr lang="en-US" dirty="0">
                <a:solidFill>
                  <a:schemeClr val="accent6">
                    <a:lumMod val="50000"/>
                  </a:schemeClr>
                </a:solidFill>
              </a:rPr>
              <a:t>70% making less than 20,000/year</a:t>
            </a:r>
          </a:p>
          <a:p>
            <a:r>
              <a:rPr lang="en-US" dirty="0">
                <a:solidFill>
                  <a:schemeClr val="accent6">
                    <a:lumMod val="50000"/>
                  </a:schemeClr>
                </a:solidFill>
              </a:rPr>
              <a:t>80% unemployed</a:t>
            </a:r>
          </a:p>
          <a:p>
            <a:r>
              <a:rPr lang="en-US" dirty="0">
                <a:solidFill>
                  <a:schemeClr val="accent6">
                    <a:lumMod val="50000"/>
                  </a:schemeClr>
                </a:solidFill>
              </a:rPr>
              <a:t>63% identified as female</a:t>
            </a:r>
          </a:p>
          <a:p>
            <a:r>
              <a:rPr lang="en-US" dirty="0">
                <a:solidFill>
                  <a:schemeClr val="accent6">
                    <a:lumMod val="50000"/>
                  </a:schemeClr>
                </a:solidFill>
              </a:rPr>
              <a:t>Average age=54 years old</a:t>
            </a:r>
          </a:p>
        </p:txBody>
      </p:sp>
      <p:graphicFrame>
        <p:nvGraphicFramePr>
          <p:cNvPr id="20" name="Chart 19" descr="Hearing-10%&#10;Vision-14%&#10;Cognitive-43%&#10;Self-Care-48%&#10;Independent Living- 57%&#10;" title="Bar chart showing:  Co-occuring disability (ACS-6 set)"/>
          <p:cNvGraphicFramePr/>
          <p:nvPr>
            <p:extLst>
              <p:ext uri="{D42A27DB-BD31-4B8C-83A1-F6EECF244321}">
                <p14:modId xmlns:p14="http://schemas.microsoft.com/office/powerpoint/2010/main" val="742293811"/>
              </p:ext>
            </p:extLst>
          </p:nvPr>
        </p:nvGraphicFramePr>
        <p:xfrm>
          <a:off x="3740728" y="1487055"/>
          <a:ext cx="7093526" cy="4703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08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Rectangle 5">
            <a:extLst>
              <a:ext uri="{C183D7F6-B498-43B3-948B-1728B52AA6E4}">
                <adec:decorative xmlns:adec="http://schemas.microsoft.com/office/drawing/2017/decorative" val="1"/>
              </a:ext>
            </a:extLst>
          </p:cNvPr>
          <p:cNvSpPr/>
          <p:nvPr/>
        </p:nvSpPr>
        <p:spPr>
          <a:xfrm>
            <a:off x="4602887" y="1655854"/>
            <a:ext cx="2801766" cy="1981649"/>
          </a:xfrm>
          <a:prstGeom prst="round1Rect">
            <a:avLst/>
          </a:prstGeom>
          <a:solidFill>
            <a:schemeClr val="accent3">
              <a:lumMod val="20000"/>
              <a:lumOff val="80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936800" y="366089"/>
            <a:ext cx="9875520" cy="1356360"/>
          </a:xfrm>
        </p:spPr>
        <p:txBody>
          <a:bodyPr/>
          <a:lstStyle/>
          <a:p>
            <a:r>
              <a:rPr lang="en-US" b="1" dirty="0"/>
              <a:t>Consumer Housing Characteristics</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844792" y="1869548"/>
            <a:ext cx="2317955" cy="1697617"/>
          </a:xfrm>
          <a:noFill/>
        </p:spPr>
        <p:txBody>
          <a:bodyPr>
            <a:normAutofit/>
          </a:bodyPr>
          <a:lstStyle/>
          <a:p>
            <a:pPr marL="45720" indent="0">
              <a:buNone/>
            </a:pPr>
            <a:r>
              <a:rPr lang="en-US" sz="2400" b="1" dirty="0">
                <a:solidFill>
                  <a:schemeClr val="accent6">
                    <a:lumMod val="50000"/>
                  </a:schemeClr>
                </a:solidFill>
              </a:rPr>
              <a:t>Housing tenure </a:t>
            </a:r>
          </a:p>
          <a:p>
            <a:pPr lvl="1"/>
            <a:r>
              <a:rPr lang="en-US" sz="2400" dirty="0">
                <a:solidFill>
                  <a:schemeClr val="accent6">
                    <a:lumMod val="50000"/>
                  </a:schemeClr>
                </a:solidFill>
              </a:rPr>
              <a:t>67% renters </a:t>
            </a:r>
          </a:p>
          <a:p>
            <a:pPr lvl="1"/>
            <a:r>
              <a:rPr lang="en-US" sz="2400" dirty="0">
                <a:solidFill>
                  <a:schemeClr val="accent6">
                    <a:lumMod val="50000"/>
                  </a:schemeClr>
                </a:solidFill>
              </a:rPr>
              <a:t>27% owners</a:t>
            </a:r>
          </a:p>
          <a:p>
            <a:pPr lvl="1"/>
            <a:r>
              <a:rPr lang="en-US" sz="2400" dirty="0">
                <a:solidFill>
                  <a:schemeClr val="accent6">
                    <a:lumMod val="50000"/>
                  </a:schemeClr>
                </a:solidFill>
              </a:rPr>
              <a:t>6% other</a:t>
            </a:r>
          </a:p>
        </p:txBody>
      </p:sp>
      <p:graphicFrame>
        <p:nvGraphicFramePr>
          <p:cNvPr id="4" name="Chart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7216559"/>
              </p:ext>
            </p:extLst>
          </p:nvPr>
        </p:nvGraphicFramePr>
        <p:xfrm>
          <a:off x="139932" y="2248331"/>
          <a:ext cx="5585791" cy="4263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8858207"/>
              </p:ext>
            </p:extLst>
          </p:nvPr>
        </p:nvGraphicFramePr>
        <p:xfrm>
          <a:off x="6619461" y="1881475"/>
          <a:ext cx="5396165" cy="45462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993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06" y="402771"/>
            <a:ext cx="9875520" cy="1356360"/>
          </a:xfrm>
        </p:spPr>
        <p:txBody>
          <a:bodyPr/>
          <a:lstStyle/>
          <a:p>
            <a:r>
              <a:rPr lang="en-US" b="1" dirty="0"/>
              <a:t>Intervention Procedures/Overview</a:t>
            </a:r>
          </a:p>
        </p:txBody>
      </p:sp>
      <p:sp>
        <p:nvSpPr>
          <p:cNvPr id="3" name="Content Placeholder 2"/>
          <p:cNvSpPr>
            <a:spLocks noGrp="1"/>
          </p:cNvSpPr>
          <p:nvPr>
            <p:ph idx="1"/>
          </p:nvPr>
        </p:nvSpPr>
        <p:spPr>
          <a:xfrm>
            <a:off x="339634" y="1527243"/>
            <a:ext cx="5934706" cy="4708095"/>
          </a:xfrm>
        </p:spPr>
        <p:txBody>
          <a:bodyPr>
            <a:normAutofit lnSpcReduction="10000"/>
          </a:bodyPr>
          <a:lstStyle/>
          <a:p>
            <a:r>
              <a:rPr lang="en-US" dirty="0">
                <a:solidFill>
                  <a:schemeClr val="accent6">
                    <a:lumMod val="50000"/>
                  </a:schemeClr>
                </a:solidFill>
              </a:rPr>
              <a:t>Intervention content developed with a team of 5 CIL specialists from 5 different centers as part of pervious funding</a:t>
            </a:r>
          </a:p>
          <a:p>
            <a:r>
              <a:rPr lang="en-US" dirty="0">
                <a:solidFill>
                  <a:schemeClr val="accent6">
                    <a:lumMod val="50000"/>
                  </a:schemeClr>
                </a:solidFill>
              </a:rPr>
              <a:t>Consumers work closely with CIL staff to work through intervention online or with printed manuals</a:t>
            </a:r>
          </a:p>
          <a:p>
            <a:pPr lvl="1"/>
            <a:r>
              <a:rPr lang="en-US" dirty="0">
                <a:solidFill>
                  <a:schemeClr val="accent6">
                    <a:lumMod val="50000"/>
                  </a:schemeClr>
                </a:solidFill>
                <a:hlinkClick r:id="rId2"/>
              </a:rPr>
              <a:t>www.useablehome.com</a:t>
            </a:r>
            <a:endParaRPr lang="en-US" dirty="0">
              <a:solidFill>
                <a:schemeClr val="accent6">
                  <a:lumMod val="50000"/>
                </a:schemeClr>
              </a:solidFill>
            </a:endParaRPr>
          </a:p>
          <a:p>
            <a:r>
              <a:rPr lang="en-US" dirty="0">
                <a:solidFill>
                  <a:schemeClr val="accent6">
                    <a:lumMod val="50000"/>
                  </a:schemeClr>
                </a:solidFill>
              </a:rPr>
              <a:t>Consumers complete a home usability plan throughout the process</a:t>
            </a:r>
          </a:p>
          <a:p>
            <a:pPr lvl="1"/>
            <a:r>
              <a:rPr lang="en-US" dirty="0">
                <a:solidFill>
                  <a:schemeClr val="accent6">
                    <a:lumMod val="50000"/>
                  </a:schemeClr>
                </a:solidFill>
              </a:rPr>
              <a:t>Home usability quiz</a:t>
            </a:r>
          </a:p>
          <a:p>
            <a:pPr lvl="1"/>
            <a:r>
              <a:rPr lang="en-US" dirty="0">
                <a:solidFill>
                  <a:schemeClr val="accent6">
                    <a:lumMod val="50000"/>
                  </a:schemeClr>
                </a:solidFill>
              </a:rPr>
              <a:t>Home usability self assessment-AARP Home Fit Guide</a:t>
            </a:r>
          </a:p>
          <a:p>
            <a:pPr lvl="1"/>
            <a:r>
              <a:rPr lang="en-US" dirty="0">
                <a:solidFill>
                  <a:schemeClr val="accent6">
                    <a:lumMod val="50000"/>
                  </a:schemeClr>
                </a:solidFill>
              </a:rPr>
              <a:t>Resources (social and financial)</a:t>
            </a:r>
          </a:p>
          <a:p>
            <a:pPr lvl="1"/>
            <a:r>
              <a:rPr lang="en-US" dirty="0">
                <a:solidFill>
                  <a:schemeClr val="accent6">
                    <a:lumMod val="50000"/>
                  </a:schemeClr>
                </a:solidFill>
              </a:rPr>
              <a:t>Included a home visit by CIL staff when feasible</a:t>
            </a:r>
          </a:p>
          <a:p>
            <a:pPr lvl="1"/>
            <a:endParaRPr lang="en-US" dirty="0">
              <a:solidFill>
                <a:schemeClr val="accent6">
                  <a:lumMod val="50000"/>
                </a:schemeClr>
              </a:solidFill>
            </a:endParaRPr>
          </a:p>
          <a:p>
            <a:endParaRPr lang="en-US" dirty="0">
              <a:solidFill>
                <a:schemeClr val="accent6">
                  <a:lumMod val="50000"/>
                </a:schemeClr>
              </a:solidFill>
            </a:endParaRPr>
          </a:p>
        </p:txBody>
      </p:sp>
      <p:pic>
        <p:nvPicPr>
          <p:cNvPr id="4" name="Picture 3" descr="screen shot of home useability intervention procedure website with tabls for about , the home usabiltiyy progam, facilitators guide and resources. Main welcome page displayed. " title="Home useability website"/>
          <p:cNvPicPr>
            <a:picLocks noChangeAspect="1"/>
          </p:cNvPicPr>
          <p:nvPr/>
        </p:nvPicPr>
        <p:blipFill>
          <a:blip r:embed="rId3"/>
          <a:stretch>
            <a:fillRect/>
          </a:stretch>
        </p:blipFill>
        <p:spPr>
          <a:xfrm>
            <a:off x="6480291" y="1857983"/>
            <a:ext cx="5551587" cy="3708041"/>
          </a:xfrm>
          <a:prstGeom prst="roundRect">
            <a:avLst>
              <a:gd name="adj" fmla="val 16667"/>
            </a:avLst>
          </a:prstGeom>
          <a:ln w="38100">
            <a:solidFill>
              <a:schemeClr val="accent3"/>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3206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295581" y="237308"/>
            <a:ext cx="4900748" cy="964475"/>
          </a:xfrm>
        </p:spPr>
        <p:txBody>
          <a:bodyPr>
            <a:normAutofit/>
          </a:bodyPr>
          <a:lstStyle/>
          <a:p>
            <a:r>
              <a:rPr lang="en-US" sz="4000" b="1" dirty="0"/>
              <a:t>Project Classification</a:t>
            </a:r>
          </a:p>
        </p:txBody>
      </p:sp>
      <p:graphicFrame>
        <p:nvGraphicFramePr>
          <p:cNvPr id="9" name="Table 8">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7454498"/>
              </p:ext>
            </p:extLst>
          </p:nvPr>
        </p:nvGraphicFramePr>
        <p:xfrm>
          <a:off x="489857" y="1357070"/>
          <a:ext cx="5117443" cy="5165598"/>
        </p:xfrm>
        <a:graphic>
          <a:graphicData uri="http://schemas.openxmlformats.org/drawingml/2006/table">
            <a:tbl>
              <a:tblPr firstRow="1" firstCol="1">
                <a:tableStyleId>{3B4B98B0-60AC-42C2-AFA5-B58CD77FA1E5}</a:tableStyleId>
              </a:tblPr>
              <a:tblGrid>
                <a:gridCol w="2179690">
                  <a:extLst>
                    <a:ext uri="{9D8B030D-6E8A-4147-A177-3AD203B41FA5}">
                      <a16:colId xmlns:a16="http://schemas.microsoft.com/office/drawing/2014/main" val="978975191"/>
                    </a:ext>
                  </a:extLst>
                </a:gridCol>
                <a:gridCol w="2937753">
                  <a:extLst>
                    <a:ext uri="{9D8B030D-6E8A-4147-A177-3AD203B41FA5}">
                      <a16:colId xmlns:a16="http://schemas.microsoft.com/office/drawing/2014/main" val="1457400794"/>
                    </a:ext>
                  </a:extLst>
                </a:gridCol>
              </a:tblGrid>
              <a:tr h="336088">
                <a:tc>
                  <a:txBody>
                    <a:bodyPr/>
                    <a:lstStyle/>
                    <a:p>
                      <a:pPr marL="0" marR="0" algn="ctr">
                        <a:lnSpc>
                          <a:spcPct val="107000"/>
                        </a:lnSpc>
                        <a:spcBef>
                          <a:spcPts val="0"/>
                        </a:spcBef>
                        <a:spcAft>
                          <a:spcPts val="0"/>
                        </a:spcAft>
                      </a:pPr>
                      <a:r>
                        <a:rPr lang="en-US" sz="2000" b="1" dirty="0">
                          <a:solidFill>
                            <a:schemeClr val="accent6"/>
                          </a:solidFill>
                          <a:effectLst/>
                        </a:rPr>
                        <a:t>Classification</a:t>
                      </a:r>
                      <a:endParaRPr lang="en-US" sz="16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mpd="sng">
                      <a:noFill/>
                    </a:lnB>
                    <a:lnTlToBr w="12700" cmpd="sng">
                      <a:noFill/>
                      <a:prstDash val="solid"/>
                    </a:lnTlToBr>
                    <a:lnBlToTr w="12700" cap="flat" cmpd="sng" algn="ctr">
                      <a:noFill/>
                      <a:prstDash val="solid"/>
                      <a:round/>
                      <a:headEnd type="none" w="med" len="med"/>
                      <a:tailEnd type="none" w="med" len="med"/>
                    </a:lnBlToTr>
                  </a:tcPr>
                </a:tc>
                <a:tc>
                  <a:txBody>
                    <a:bodyPr/>
                    <a:lstStyle/>
                    <a:p>
                      <a:pPr marL="0" marR="0" algn="ctr">
                        <a:lnSpc>
                          <a:spcPct val="107000"/>
                        </a:lnSpc>
                        <a:spcBef>
                          <a:spcPts val="0"/>
                        </a:spcBef>
                        <a:spcAft>
                          <a:spcPts val="0"/>
                        </a:spcAft>
                      </a:pPr>
                      <a:r>
                        <a:rPr lang="en-US" sz="2000" dirty="0">
                          <a:solidFill>
                            <a:schemeClr val="accent6"/>
                          </a:solidFill>
                          <a:effectLst/>
                        </a:rPr>
                        <a:t>Examples</a:t>
                      </a:r>
                      <a:endParaRPr lang="en-US"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60859938"/>
                  </a:ext>
                </a:extLst>
              </a:tr>
              <a:tr h="496169">
                <a:tc>
                  <a:txBody>
                    <a:bodyPr/>
                    <a:lstStyle/>
                    <a:p>
                      <a:pPr marL="0" marR="0" algn="r">
                        <a:lnSpc>
                          <a:spcPct val="107000"/>
                        </a:lnSpc>
                        <a:spcBef>
                          <a:spcPts val="0"/>
                        </a:spcBef>
                        <a:spcAft>
                          <a:spcPts val="0"/>
                        </a:spcAft>
                      </a:pPr>
                      <a:r>
                        <a:rPr lang="en-US" sz="1600" dirty="0">
                          <a:solidFill>
                            <a:schemeClr val="accent6">
                              <a:lumMod val="50000"/>
                            </a:schemeClr>
                          </a:solidFill>
                          <a:effectLst/>
                        </a:rPr>
                        <a:t>Bathing and grooming</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chemeClr val="accent6">
                              <a:lumMod val="50000"/>
                            </a:schemeClr>
                          </a:solidFill>
                          <a:effectLst/>
                        </a:rPr>
                        <a:t>Grab bars, shower chairs, non-slip mats</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39421221"/>
                  </a:ext>
                </a:extLst>
              </a:tr>
              <a:tr h="496169">
                <a:tc>
                  <a:txBody>
                    <a:bodyPr/>
                    <a:lstStyle/>
                    <a:p>
                      <a:pPr marL="0" marR="0" algn="r">
                        <a:lnSpc>
                          <a:spcPct val="107000"/>
                        </a:lnSpc>
                        <a:spcBef>
                          <a:spcPts val="0"/>
                        </a:spcBef>
                        <a:spcAft>
                          <a:spcPts val="0"/>
                        </a:spcAft>
                      </a:pPr>
                      <a:r>
                        <a:rPr lang="en-US" sz="1600" dirty="0">
                          <a:solidFill>
                            <a:schemeClr val="accent6">
                              <a:lumMod val="50000"/>
                            </a:schemeClr>
                          </a:solidFill>
                          <a:effectLst/>
                        </a:rPr>
                        <a:t>Cleaning</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chemeClr val="accent6">
                              <a:lumMod val="50000"/>
                            </a:schemeClr>
                          </a:solidFill>
                          <a:effectLst/>
                        </a:rPr>
                        <a:t>Robot vacuums, long handled dusters, storage </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82678984"/>
                  </a:ext>
                </a:extLst>
              </a:tr>
              <a:tr h="496169">
                <a:tc>
                  <a:txBody>
                    <a:bodyPr/>
                    <a:lstStyle/>
                    <a:p>
                      <a:pPr marL="0" marR="0" algn="r">
                        <a:lnSpc>
                          <a:spcPct val="107000"/>
                        </a:lnSpc>
                        <a:spcBef>
                          <a:spcPts val="0"/>
                        </a:spcBef>
                        <a:spcAft>
                          <a:spcPts val="0"/>
                        </a:spcAft>
                      </a:pPr>
                      <a:r>
                        <a:rPr lang="en-US" sz="1600" dirty="0">
                          <a:solidFill>
                            <a:schemeClr val="accent6">
                              <a:lumMod val="50000"/>
                            </a:schemeClr>
                          </a:solidFill>
                          <a:effectLst/>
                        </a:rPr>
                        <a:t>Mobility</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chemeClr val="accent6">
                              <a:lumMod val="50000"/>
                            </a:schemeClr>
                          </a:solidFill>
                          <a:effectLst/>
                        </a:rPr>
                        <a:t>Mobility devices such as walkers and canes</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93759401"/>
                  </a:ext>
                </a:extLst>
              </a:tr>
              <a:tr h="496169">
                <a:tc>
                  <a:txBody>
                    <a:bodyPr/>
                    <a:lstStyle/>
                    <a:p>
                      <a:pPr marL="0" marR="0" algn="r">
                        <a:lnSpc>
                          <a:spcPct val="107000"/>
                        </a:lnSpc>
                        <a:spcBef>
                          <a:spcPts val="0"/>
                        </a:spcBef>
                        <a:spcAft>
                          <a:spcPts val="0"/>
                        </a:spcAft>
                      </a:pPr>
                      <a:r>
                        <a:rPr lang="en-US" sz="1600" dirty="0">
                          <a:solidFill>
                            <a:schemeClr val="accent6">
                              <a:lumMod val="50000"/>
                            </a:schemeClr>
                          </a:solidFill>
                          <a:effectLst/>
                        </a:rPr>
                        <a:t>General safety</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chemeClr val="accent6">
                              <a:lumMod val="50000"/>
                            </a:schemeClr>
                          </a:solidFill>
                          <a:effectLst/>
                        </a:rPr>
                        <a:t>Fire extinguishers, medical alert device</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26957059"/>
                  </a:ext>
                </a:extLst>
              </a:tr>
              <a:tr h="496169">
                <a:tc>
                  <a:txBody>
                    <a:bodyPr/>
                    <a:lstStyle/>
                    <a:p>
                      <a:pPr marL="0" marR="0" algn="r">
                        <a:lnSpc>
                          <a:spcPct val="107000"/>
                        </a:lnSpc>
                        <a:spcBef>
                          <a:spcPts val="0"/>
                        </a:spcBef>
                        <a:spcAft>
                          <a:spcPts val="0"/>
                        </a:spcAft>
                      </a:pPr>
                      <a:r>
                        <a:rPr lang="en-US" sz="1600" dirty="0">
                          <a:solidFill>
                            <a:schemeClr val="accent6">
                              <a:lumMod val="50000"/>
                            </a:schemeClr>
                          </a:solidFill>
                          <a:effectLst/>
                        </a:rPr>
                        <a:t>Entrancing</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chemeClr val="accent6">
                              <a:lumMod val="50000"/>
                            </a:schemeClr>
                          </a:solidFill>
                          <a:effectLst/>
                        </a:rPr>
                        <a:t>Hand railings, video doorbells, threshold ramps</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76764656"/>
                  </a:ext>
                </a:extLst>
              </a:tr>
              <a:tr h="336088">
                <a:tc>
                  <a:txBody>
                    <a:bodyPr/>
                    <a:lstStyle/>
                    <a:p>
                      <a:pPr marL="0" marR="0" algn="r">
                        <a:lnSpc>
                          <a:spcPct val="107000"/>
                        </a:lnSpc>
                        <a:spcBef>
                          <a:spcPts val="0"/>
                        </a:spcBef>
                        <a:spcAft>
                          <a:spcPts val="0"/>
                        </a:spcAft>
                      </a:pPr>
                      <a:r>
                        <a:rPr lang="en-US" sz="1600" dirty="0">
                          <a:solidFill>
                            <a:schemeClr val="accent6">
                              <a:lumMod val="50000"/>
                            </a:schemeClr>
                          </a:solidFill>
                          <a:effectLst/>
                        </a:rPr>
                        <a:t>Cooking</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chemeClr val="accent6">
                              <a:lumMod val="50000"/>
                            </a:schemeClr>
                          </a:solidFill>
                          <a:effectLst/>
                        </a:rPr>
                        <a:t>Adaptive cooking equipment</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57460960"/>
                  </a:ext>
                </a:extLst>
              </a:tr>
              <a:tr h="336088">
                <a:tc>
                  <a:txBody>
                    <a:bodyPr/>
                    <a:lstStyle/>
                    <a:p>
                      <a:pPr marL="0" marR="0" algn="r">
                        <a:lnSpc>
                          <a:spcPct val="107000"/>
                        </a:lnSpc>
                        <a:spcBef>
                          <a:spcPts val="0"/>
                        </a:spcBef>
                        <a:spcAft>
                          <a:spcPts val="0"/>
                        </a:spcAft>
                      </a:pPr>
                      <a:r>
                        <a:rPr lang="en-US" sz="1600" dirty="0">
                          <a:solidFill>
                            <a:schemeClr val="accent6">
                              <a:lumMod val="50000"/>
                            </a:schemeClr>
                          </a:solidFill>
                          <a:effectLst/>
                        </a:rPr>
                        <a:t>Sleeping</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chemeClr val="accent6">
                              <a:lumMod val="50000"/>
                            </a:schemeClr>
                          </a:solidFill>
                          <a:effectLst/>
                        </a:rPr>
                        <a:t>New mattress</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04705148"/>
                  </a:ext>
                </a:extLst>
              </a:tr>
              <a:tr h="496169">
                <a:tc>
                  <a:txBody>
                    <a:bodyPr/>
                    <a:lstStyle/>
                    <a:p>
                      <a:pPr marL="0" marR="0" algn="r">
                        <a:lnSpc>
                          <a:spcPct val="107000"/>
                        </a:lnSpc>
                        <a:spcBef>
                          <a:spcPts val="0"/>
                        </a:spcBef>
                        <a:spcAft>
                          <a:spcPts val="0"/>
                        </a:spcAft>
                      </a:pPr>
                      <a:r>
                        <a:rPr lang="en-US" sz="1600" dirty="0">
                          <a:solidFill>
                            <a:schemeClr val="accent6">
                              <a:lumMod val="50000"/>
                            </a:schemeClr>
                          </a:solidFill>
                          <a:effectLst/>
                        </a:rPr>
                        <a:t>Moved</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chemeClr val="accent6">
                              <a:lumMod val="50000"/>
                            </a:schemeClr>
                          </a:solidFill>
                          <a:effectLst/>
                        </a:rPr>
                        <a:t>Moved to a more accessible space</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33536866"/>
                  </a:ext>
                </a:extLst>
              </a:tr>
              <a:tr h="336088">
                <a:tc>
                  <a:txBody>
                    <a:bodyPr/>
                    <a:lstStyle/>
                    <a:p>
                      <a:pPr marL="0" marR="0" algn="r">
                        <a:lnSpc>
                          <a:spcPct val="107000"/>
                        </a:lnSpc>
                        <a:spcBef>
                          <a:spcPts val="0"/>
                        </a:spcBef>
                        <a:spcAft>
                          <a:spcPts val="0"/>
                        </a:spcAft>
                      </a:pPr>
                      <a:r>
                        <a:rPr lang="en-US" sz="1600" dirty="0">
                          <a:solidFill>
                            <a:schemeClr val="accent6">
                              <a:lumMod val="50000"/>
                            </a:schemeClr>
                          </a:solidFill>
                          <a:effectLst/>
                        </a:rPr>
                        <a:t>Dressing</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chemeClr val="accent6">
                              <a:lumMod val="50000"/>
                            </a:schemeClr>
                          </a:solidFill>
                          <a:effectLst/>
                        </a:rPr>
                        <a:t>Assistive equipment </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64523443"/>
                  </a:ext>
                </a:extLst>
              </a:tr>
              <a:tr h="336088">
                <a:tc>
                  <a:txBody>
                    <a:bodyPr/>
                    <a:lstStyle/>
                    <a:p>
                      <a:pPr marL="0" marR="0" algn="r">
                        <a:lnSpc>
                          <a:spcPct val="107000"/>
                        </a:lnSpc>
                        <a:spcBef>
                          <a:spcPts val="0"/>
                        </a:spcBef>
                        <a:spcAft>
                          <a:spcPts val="0"/>
                        </a:spcAft>
                      </a:pPr>
                      <a:r>
                        <a:rPr lang="en-US" sz="1600" dirty="0">
                          <a:solidFill>
                            <a:schemeClr val="accent6">
                              <a:lumMod val="50000"/>
                            </a:schemeClr>
                          </a:solidFill>
                          <a:effectLst/>
                        </a:rPr>
                        <a:t>Furniture</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chemeClr val="accent6">
                              <a:lumMod val="50000"/>
                            </a:schemeClr>
                          </a:solidFill>
                          <a:effectLst/>
                        </a:rPr>
                        <a:t>Couch, desk</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8586050"/>
                  </a:ext>
                </a:extLst>
              </a:tr>
              <a:tr h="423820">
                <a:tc>
                  <a:txBody>
                    <a:bodyPr/>
                    <a:lstStyle/>
                    <a:p>
                      <a:pPr marL="0" marR="0" algn="r">
                        <a:lnSpc>
                          <a:spcPct val="107000"/>
                        </a:lnSpc>
                        <a:spcBef>
                          <a:spcPts val="0"/>
                        </a:spcBef>
                        <a:spcAft>
                          <a:spcPts val="0"/>
                        </a:spcAft>
                      </a:pPr>
                      <a:r>
                        <a:rPr lang="en-US" sz="1600" dirty="0">
                          <a:solidFill>
                            <a:schemeClr val="accent6">
                              <a:lumMod val="50000"/>
                            </a:schemeClr>
                          </a:solidFill>
                          <a:effectLst/>
                        </a:rPr>
                        <a:t>Assistive equipment</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chemeClr val="accent6">
                              <a:lumMod val="50000"/>
                            </a:schemeClr>
                          </a:solidFill>
                          <a:effectLst/>
                        </a:rPr>
                        <a:t>Reacher tool</a:t>
                      </a:r>
                      <a:endPar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83" marR="65483"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9223176"/>
                  </a:ext>
                </a:extLst>
              </a:tr>
            </a:tbl>
          </a:graphicData>
        </a:graphic>
      </p:graphicFrame>
      <p:graphicFrame>
        <p:nvGraphicFramePr>
          <p:cNvPr id="7" name="Chart 6">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016331646"/>
              </p:ext>
            </p:extLst>
          </p:nvPr>
        </p:nvGraphicFramePr>
        <p:xfrm>
          <a:off x="5477692" y="1619794"/>
          <a:ext cx="6444342" cy="4841966"/>
        </p:xfrm>
        <a:graphic>
          <a:graphicData uri="http://schemas.openxmlformats.org/drawingml/2006/chart">
            <c:chart xmlns:c="http://schemas.openxmlformats.org/drawingml/2006/chart" xmlns:r="http://schemas.openxmlformats.org/officeDocument/2006/relationships" r:id="rId3"/>
          </a:graphicData>
        </a:graphic>
      </p:graphicFrame>
      <p:sp>
        <p:nvSpPr>
          <p:cNvPr id="3" name="Flowchart: Alternate Process 2">
            <a:extLst>
              <a:ext uri="{C183D7F6-B498-43B3-948B-1728B52AA6E4}">
                <adec:decorative xmlns:adec="http://schemas.microsoft.com/office/drawing/2017/decorative" val="1"/>
              </a:ext>
            </a:extLst>
          </p:cNvPr>
          <p:cNvSpPr/>
          <p:nvPr/>
        </p:nvSpPr>
        <p:spPr>
          <a:xfrm>
            <a:off x="295581" y="1314993"/>
            <a:ext cx="5181601" cy="5277395"/>
          </a:xfrm>
          <a:prstGeom prst="flowChartAlternateProcess">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78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type="body" idx="1"/>
          </p:nvPr>
        </p:nvSpPr>
        <p:spPr>
          <a:xfrm>
            <a:off x="585651" y="599431"/>
            <a:ext cx="2288177" cy="777240"/>
          </a:xfrm>
        </p:spPr>
        <p:txBody>
          <a:bodyPr>
            <a:normAutofit/>
          </a:bodyPr>
          <a:lstStyle/>
          <a:p>
            <a:pPr marL="457200" lvl="1" indent="0">
              <a:buNone/>
            </a:pPr>
            <a:r>
              <a:rPr lang="en-US" sz="2800" dirty="0"/>
              <a:t>Analysis</a:t>
            </a:r>
          </a:p>
        </p:txBody>
      </p:sp>
      <p:sp>
        <p:nvSpPr>
          <p:cNvPr id="5" name="Content Placeholder 4">
            <a:extLst>
              <a:ext uri="{C183D7F6-B498-43B3-948B-1728B52AA6E4}">
                <adec:decorative xmlns:adec="http://schemas.microsoft.com/office/drawing/2017/decorative" val="1"/>
              </a:ext>
            </a:extLst>
          </p:cNvPr>
          <p:cNvSpPr>
            <a:spLocks noGrp="1"/>
          </p:cNvSpPr>
          <p:nvPr>
            <p:ph sz="half" idx="2"/>
          </p:nvPr>
        </p:nvSpPr>
        <p:spPr>
          <a:xfrm>
            <a:off x="585652" y="1376671"/>
            <a:ext cx="3847011" cy="2620563"/>
          </a:xfrm>
        </p:spPr>
        <p:txBody>
          <a:bodyPr>
            <a:normAutofit fontScale="92500" lnSpcReduction="20000"/>
          </a:bodyPr>
          <a:lstStyle/>
          <a:p>
            <a:r>
              <a:rPr lang="en-US" dirty="0">
                <a:solidFill>
                  <a:srgbClr val="002060"/>
                </a:solidFill>
              </a:rPr>
              <a:t>Linear regression analysis  to compare within person change in outcome scores of participants in the treatment group to within person change among participants in the control group</a:t>
            </a:r>
          </a:p>
          <a:p>
            <a:r>
              <a:rPr lang="en-US" dirty="0">
                <a:solidFill>
                  <a:srgbClr val="002060"/>
                </a:solidFill>
              </a:rPr>
              <a:t>Controlled for: </a:t>
            </a:r>
          </a:p>
          <a:p>
            <a:pPr lvl="1"/>
            <a:r>
              <a:rPr lang="en-US" dirty="0">
                <a:solidFill>
                  <a:srgbClr val="002060"/>
                </a:solidFill>
              </a:rPr>
              <a:t>self reported health status</a:t>
            </a:r>
          </a:p>
          <a:p>
            <a:pPr lvl="1"/>
            <a:r>
              <a:rPr lang="en-US" dirty="0">
                <a:solidFill>
                  <a:srgbClr val="002060"/>
                </a:solidFill>
              </a:rPr>
              <a:t> month (season)</a:t>
            </a:r>
          </a:p>
          <a:p>
            <a:pPr lvl="1" indent="0">
              <a:buNone/>
            </a:pPr>
            <a:endParaRPr lang="en-US" dirty="0">
              <a:solidFill>
                <a:srgbClr val="002060"/>
              </a:solidFill>
            </a:endParaRPr>
          </a:p>
          <a:p>
            <a:endParaRPr lang="en-US" dirty="0">
              <a:solidFill>
                <a:srgbClr val="002060"/>
              </a:solidFill>
            </a:endParaRPr>
          </a:p>
        </p:txBody>
      </p:sp>
      <p:sp>
        <p:nvSpPr>
          <p:cNvPr id="6" name="Text Placeholder 5">
            <a:extLst>
              <a:ext uri="{C183D7F6-B498-43B3-948B-1728B52AA6E4}">
                <adec:decorative xmlns:adec="http://schemas.microsoft.com/office/drawing/2017/decorative" val="1"/>
              </a:ext>
            </a:extLst>
          </p:cNvPr>
          <p:cNvSpPr>
            <a:spLocks noGrp="1"/>
          </p:cNvSpPr>
          <p:nvPr>
            <p:ph type="body" sz="quarter" idx="3"/>
          </p:nvPr>
        </p:nvSpPr>
        <p:spPr>
          <a:xfrm>
            <a:off x="7672250" y="988051"/>
            <a:ext cx="2759619" cy="777240"/>
          </a:xfrm>
        </p:spPr>
        <p:txBody>
          <a:bodyPr>
            <a:normAutofit/>
          </a:bodyPr>
          <a:lstStyle/>
          <a:p>
            <a:r>
              <a:rPr lang="en-US" sz="2800" dirty="0"/>
              <a:t>Results</a:t>
            </a:r>
          </a:p>
        </p:txBody>
      </p:sp>
      <p:sp>
        <p:nvSpPr>
          <p:cNvPr id="7" name="Content Placeholder 6">
            <a:extLst>
              <a:ext uri="{C183D7F6-B498-43B3-948B-1728B52AA6E4}">
                <adec:decorative xmlns:adec="http://schemas.microsoft.com/office/drawing/2017/decorative" val="1"/>
              </a:ext>
            </a:extLst>
          </p:cNvPr>
          <p:cNvSpPr>
            <a:spLocks noGrp="1"/>
          </p:cNvSpPr>
          <p:nvPr>
            <p:ph sz="quarter" idx="4"/>
          </p:nvPr>
        </p:nvSpPr>
        <p:spPr>
          <a:xfrm>
            <a:off x="5382394" y="1799373"/>
            <a:ext cx="6363969" cy="4395722"/>
          </a:xfrm>
        </p:spPr>
        <p:txBody>
          <a:bodyPr>
            <a:normAutofit fontScale="92500" lnSpcReduction="10000"/>
          </a:bodyPr>
          <a:lstStyle/>
          <a:p>
            <a:r>
              <a:rPr lang="en-US" dirty="0">
                <a:solidFill>
                  <a:srgbClr val="002060"/>
                </a:solidFill>
              </a:rPr>
              <a:t>Consumer directed home usability changes positively impacted participation in social and recreational activities</a:t>
            </a:r>
          </a:p>
          <a:p>
            <a:pPr lvl="1"/>
            <a:r>
              <a:rPr lang="en-US" dirty="0">
                <a:solidFill>
                  <a:srgbClr val="002060"/>
                </a:solidFill>
              </a:rPr>
              <a:t>Not trips or employment</a:t>
            </a:r>
          </a:p>
          <a:p>
            <a:r>
              <a:rPr lang="en-US" dirty="0">
                <a:solidFill>
                  <a:srgbClr val="002060"/>
                </a:solidFill>
              </a:rPr>
              <a:t>Intervention participants reported a 39.5% (p &lt; .05) increase in social and recreational activities immediately following the intervention relative to the control group after controlling for health status and month </a:t>
            </a:r>
          </a:p>
          <a:p>
            <a:pPr lvl="1"/>
            <a:r>
              <a:rPr lang="en-US" dirty="0">
                <a:solidFill>
                  <a:srgbClr val="002060"/>
                </a:solidFill>
              </a:rPr>
              <a:t>Returned to baseline six months post the intervention</a:t>
            </a:r>
          </a:p>
          <a:p>
            <a:r>
              <a:rPr lang="en-US" dirty="0">
                <a:solidFill>
                  <a:srgbClr val="002060"/>
                </a:solidFill>
              </a:rPr>
              <a:t>Bathroom, safety and sleeping changes seem to have the greatest impact</a:t>
            </a:r>
          </a:p>
          <a:p>
            <a:pPr lvl="1"/>
            <a:r>
              <a:rPr lang="en-US" dirty="0">
                <a:solidFill>
                  <a:srgbClr val="002060"/>
                </a:solidFill>
              </a:rPr>
              <a:t>Sleeping (112%, p&gt;.05)</a:t>
            </a:r>
          </a:p>
          <a:p>
            <a:pPr lvl="1"/>
            <a:r>
              <a:rPr lang="en-US" dirty="0">
                <a:solidFill>
                  <a:srgbClr val="002060"/>
                </a:solidFill>
              </a:rPr>
              <a:t>Safety (80%, p&gt;.05)</a:t>
            </a:r>
          </a:p>
          <a:p>
            <a:pPr lvl="1"/>
            <a:r>
              <a:rPr lang="en-US" dirty="0">
                <a:solidFill>
                  <a:srgbClr val="002060"/>
                </a:solidFill>
              </a:rPr>
              <a:t>Bathing (72%, p &gt;.01)</a:t>
            </a:r>
          </a:p>
          <a:p>
            <a:endParaRPr lang="en-US" dirty="0">
              <a:solidFill>
                <a:srgbClr val="002060"/>
              </a:solidFill>
            </a:endParaRPr>
          </a:p>
        </p:txBody>
      </p:sp>
      <p:sp>
        <p:nvSpPr>
          <p:cNvPr id="8" name="Round Single Corner Rectangle 7">
            <a:extLst>
              <a:ext uri="{C183D7F6-B498-43B3-948B-1728B52AA6E4}">
                <adec:decorative xmlns:adec="http://schemas.microsoft.com/office/drawing/2017/decorative" val="1"/>
              </a:ext>
            </a:extLst>
          </p:cNvPr>
          <p:cNvSpPr/>
          <p:nvPr/>
        </p:nvSpPr>
        <p:spPr>
          <a:xfrm>
            <a:off x="400594" y="400594"/>
            <a:ext cx="4206240" cy="3701143"/>
          </a:xfrm>
          <a:prstGeom prst="round1Rect">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20" y="4300574"/>
            <a:ext cx="2726877" cy="2544025"/>
          </a:xfrm>
          <a:prstGeom prst="rect">
            <a:avLst/>
          </a:prstGeom>
        </p:spPr>
      </p:pic>
      <p:sp>
        <p:nvSpPr>
          <p:cNvPr id="10" name="Round Diagonal Corner Rectangle 9">
            <a:extLst>
              <a:ext uri="{C183D7F6-B498-43B3-948B-1728B52AA6E4}">
                <adec:decorative xmlns:adec="http://schemas.microsoft.com/office/drawing/2017/decorative" val="1"/>
              </a:ext>
            </a:extLst>
          </p:cNvPr>
          <p:cNvSpPr/>
          <p:nvPr/>
        </p:nvSpPr>
        <p:spPr>
          <a:xfrm rot="10800000">
            <a:off x="5216433" y="988051"/>
            <a:ext cx="6607126" cy="5276678"/>
          </a:xfrm>
          <a:prstGeom prst="round2Diag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21D01-B62B-43DC-A926-61944873F12D}"/>
              </a:ext>
            </a:extLst>
          </p:cNvPr>
          <p:cNvSpPr>
            <a:spLocks noGrp="1"/>
          </p:cNvSpPr>
          <p:nvPr>
            <p:ph type="title"/>
          </p:nvPr>
        </p:nvSpPr>
        <p:spPr>
          <a:xfrm>
            <a:off x="1143000" y="-1356360"/>
            <a:ext cx="9875520" cy="1356360"/>
          </a:xfrm>
        </p:spPr>
        <p:txBody>
          <a:bodyPr vert="horz" lIns="91440" tIns="45720" rIns="91440" bIns="45720" rtlCol="0" anchor="b">
            <a:normAutofit/>
          </a:bodyPr>
          <a:lstStyle/>
          <a:p>
            <a:r>
              <a:rPr lang="en-US" dirty="0"/>
              <a:t>Analysis and Results</a:t>
            </a:r>
          </a:p>
        </p:txBody>
      </p:sp>
    </p:spTree>
    <p:extLst>
      <p:ext uri="{BB962C8B-B14F-4D97-AF65-F5344CB8AC3E}">
        <p14:creationId xmlns:p14="http://schemas.microsoft.com/office/powerpoint/2010/main" val="4181445091"/>
      </p:ext>
    </p:extLst>
  </p:cSld>
  <p:clrMapOvr>
    <a:masterClrMapping/>
  </p:clrMapOvr>
</p:sld>
</file>

<file path=ppt/theme/theme1.xml><?xml version="1.0" encoding="utf-8"?>
<a:theme xmlns:a="http://schemas.openxmlformats.org/drawingml/2006/main" name="Basi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644</TotalTime>
  <Words>951</Words>
  <Application>Microsoft Office PowerPoint</Application>
  <PresentationFormat>Widescreen</PresentationFormat>
  <Paragraphs>131</Paragraphs>
  <Slides>10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Corbel</vt:lpstr>
      <vt:lpstr>Basis</vt:lpstr>
      <vt:lpstr>Home Usability Program (HUP):   </vt:lpstr>
      <vt:lpstr>Background</vt:lpstr>
      <vt:lpstr>Does participation in a consumer directed home usability intervention increase community participation for consumers with mobility disability?</vt:lpstr>
      <vt:lpstr>Methods</vt:lpstr>
      <vt:lpstr>Consumer Demographics</vt:lpstr>
      <vt:lpstr>Consumer Housing Characteristics</vt:lpstr>
      <vt:lpstr>Intervention Procedures/Overview</vt:lpstr>
      <vt:lpstr>Project Classification</vt:lpstr>
      <vt:lpstr>Analysis and Results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Interventions for Community Living  (PICL)</dc:title>
  <dc:creator>Greiman, Lillie</dc:creator>
  <cp:lastModifiedBy>Coulter, Seth L</cp:lastModifiedBy>
  <cp:revision>34</cp:revision>
  <dcterms:created xsi:type="dcterms:W3CDTF">2021-03-31T20:00:51Z</dcterms:created>
  <dcterms:modified xsi:type="dcterms:W3CDTF">2021-10-12T13:55:56Z</dcterms:modified>
</cp:coreProperties>
</file>