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15"/>
  </p:notesMasterIdLst>
  <p:sldIdLst>
    <p:sldId id="262" r:id="rId2"/>
    <p:sldId id="263" r:id="rId3"/>
    <p:sldId id="257" r:id="rId4"/>
    <p:sldId id="264" r:id="rId5"/>
    <p:sldId id="258" r:id="rId6"/>
    <p:sldId id="259" r:id="rId7"/>
    <p:sldId id="265" r:id="rId8"/>
    <p:sldId id="260" r:id="rId9"/>
    <p:sldId id="266" r:id="rId10"/>
    <p:sldId id="261"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8" autoAdjust="0"/>
    <p:restoredTop sz="86385" autoAdjust="0"/>
  </p:normalViewPr>
  <p:slideViewPr>
    <p:cSldViewPr snapToGrid="0">
      <p:cViewPr varScale="1">
        <p:scale>
          <a:sx n="79" d="100"/>
          <a:sy n="79" d="100"/>
        </p:scale>
        <p:origin x="126" y="516"/>
      </p:cViewPr>
      <p:guideLst/>
    </p:cSldViewPr>
  </p:slideViewPr>
  <p:outlineViewPr>
    <p:cViewPr>
      <p:scale>
        <a:sx n="33" d="100"/>
        <a:sy n="33" d="100"/>
      </p:scale>
      <p:origin x="0" y="-32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095891-BD90-4C5D-AF04-AED77E7A8FE8}" type="doc">
      <dgm:prSet loTypeId="urn:microsoft.com/office/officeart/2005/8/layout/funnel1" loCatId="relationship" qsTypeId="urn:microsoft.com/office/officeart/2005/8/quickstyle/simple1" qsCatId="simple" csTypeId="urn:microsoft.com/office/officeart/2005/8/colors/accent0_1" csCatId="mainScheme" phldr="1"/>
      <dgm:spPr/>
      <dgm:t>
        <a:bodyPr/>
        <a:lstStyle/>
        <a:p>
          <a:endParaRPr lang="en-US"/>
        </a:p>
      </dgm:t>
    </dgm:pt>
    <dgm:pt modelId="{601BEB98-2EFD-4D42-A85F-29EC8AB9D8FA}">
      <dgm:prSet phldrT="[Text]"/>
      <dgm:spPr/>
      <dgm:t>
        <a:bodyPr/>
        <a:lstStyle/>
        <a:p>
          <a:r>
            <a:rPr lang="en-US" b="1"/>
            <a:t>Personal</a:t>
          </a:r>
          <a:endParaRPr lang="en-US" b="1" dirty="0"/>
        </a:p>
      </dgm:t>
    </dgm:pt>
    <dgm:pt modelId="{72F80FDD-8117-4427-9B75-1B2AA58325E3}" type="parTrans" cxnId="{D9F37548-2C5B-4D15-953F-54372120318D}">
      <dgm:prSet/>
      <dgm:spPr/>
      <dgm:t>
        <a:bodyPr/>
        <a:lstStyle/>
        <a:p>
          <a:endParaRPr lang="en-US"/>
        </a:p>
      </dgm:t>
    </dgm:pt>
    <dgm:pt modelId="{B953C1C8-E833-437B-91DA-4A3EED646677}" type="sibTrans" cxnId="{D9F37548-2C5B-4D15-953F-54372120318D}">
      <dgm:prSet/>
      <dgm:spPr/>
      <dgm:t>
        <a:bodyPr/>
        <a:lstStyle/>
        <a:p>
          <a:endParaRPr lang="en-US"/>
        </a:p>
      </dgm:t>
    </dgm:pt>
    <dgm:pt modelId="{2ED16785-67D2-46B4-96CB-A066485F02CA}">
      <dgm:prSet phldrT="[Text]" custT="1"/>
      <dgm:spPr/>
      <dgm:t>
        <a:bodyPr/>
        <a:lstStyle/>
        <a:p>
          <a:r>
            <a:rPr lang="en-US" sz="2000" b="1"/>
            <a:t>Social</a:t>
          </a:r>
          <a:endParaRPr lang="en-US" sz="2000" b="1" dirty="0"/>
        </a:p>
      </dgm:t>
    </dgm:pt>
    <dgm:pt modelId="{80788E1A-7565-4734-BB85-7168E8AD55D3}" type="parTrans" cxnId="{5B5BDA4D-C23E-40A2-AAEA-8CEACE4091B9}">
      <dgm:prSet/>
      <dgm:spPr/>
      <dgm:t>
        <a:bodyPr/>
        <a:lstStyle/>
        <a:p>
          <a:endParaRPr lang="en-US"/>
        </a:p>
      </dgm:t>
    </dgm:pt>
    <dgm:pt modelId="{5161B72C-3C00-4C30-90A4-F881DA8763F6}" type="sibTrans" cxnId="{5B5BDA4D-C23E-40A2-AAEA-8CEACE4091B9}">
      <dgm:prSet/>
      <dgm:spPr/>
      <dgm:t>
        <a:bodyPr/>
        <a:lstStyle/>
        <a:p>
          <a:endParaRPr lang="en-US"/>
        </a:p>
      </dgm:t>
    </dgm:pt>
    <dgm:pt modelId="{1678D4C2-39FF-481E-B323-2ACEE2C3347C}">
      <dgm:prSet phldrT="[Text]" custT="1"/>
      <dgm:spPr/>
      <dgm:t>
        <a:bodyPr/>
        <a:lstStyle/>
        <a:p>
          <a:r>
            <a:rPr lang="en-US" sz="1600" b="1"/>
            <a:t>Environmental</a:t>
          </a:r>
          <a:endParaRPr lang="en-US" sz="1600" b="1" dirty="0"/>
        </a:p>
      </dgm:t>
    </dgm:pt>
    <dgm:pt modelId="{5FFBC91F-D053-41C8-8C46-C598C50F6692}" type="parTrans" cxnId="{46ED0378-D29C-47F2-8AA0-B3A5DCD03B34}">
      <dgm:prSet/>
      <dgm:spPr/>
      <dgm:t>
        <a:bodyPr/>
        <a:lstStyle/>
        <a:p>
          <a:endParaRPr lang="en-US"/>
        </a:p>
      </dgm:t>
    </dgm:pt>
    <dgm:pt modelId="{5D777425-3160-4802-AC79-2A3A3A791485}" type="sibTrans" cxnId="{46ED0378-D29C-47F2-8AA0-B3A5DCD03B34}">
      <dgm:prSet/>
      <dgm:spPr/>
      <dgm:t>
        <a:bodyPr/>
        <a:lstStyle/>
        <a:p>
          <a:endParaRPr lang="en-US"/>
        </a:p>
      </dgm:t>
    </dgm:pt>
    <dgm:pt modelId="{86CD9BBC-04E2-4B36-A39B-92FFA397A133}">
      <dgm:prSet phldrT="[Text]" custT="1"/>
      <dgm:spPr/>
      <dgm:t>
        <a:bodyPr/>
        <a:lstStyle/>
        <a:p>
          <a:r>
            <a:rPr lang="en-US" sz="2400">
              <a:latin typeface="Rockwell Extra Bold" panose="02060903040505020403" pitchFamily="18" charset="0"/>
            </a:rPr>
            <a:t>Community Participation</a:t>
          </a:r>
          <a:endParaRPr lang="en-US" sz="2400" dirty="0">
            <a:latin typeface="Rockwell Extra Bold" panose="02060903040505020403" pitchFamily="18" charset="0"/>
          </a:endParaRPr>
        </a:p>
      </dgm:t>
    </dgm:pt>
    <dgm:pt modelId="{8CD086C8-9C0B-4989-A355-1DCFEB363975}" type="parTrans" cxnId="{0FA5D8AC-ED20-49D2-8F7F-F25E6837F3CA}">
      <dgm:prSet/>
      <dgm:spPr/>
      <dgm:t>
        <a:bodyPr/>
        <a:lstStyle/>
        <a:p>
          <a:endParaRPr lang="en-US"/>
        </a:p>
      </dgm:t>
    </dgm:pt>
    <dgm:pt modelId="{AB03FF36-8B02-40AF-B020-13C6CB977385}" type="sibTrans" cxnId="{0FA5D8AC-ED20-49D2-8F7F-F25E6837F3CA}">
      <dgm:prSet/>
      <dgm:spPr/>
      <dgm:t>
        <a:bodyPr/>
        <a:lstStyle/>
        <a:p>
          <a:endParaRPr lang="en-US"/>
        </a:p>
      </dgm:t>
    </dgm:pt>
    <dgm:pt modelId="{3F9B1A07-41BF-414E-A830-7DFDA71B0799}" type="pres">
      <dgm:prSet presAssocID="{F2095891-BD90-4C5D-AF04-AED77E7A8FE8}" presName="Name0" presStyleCnt="0">
        <dgm:presLayoutVars>
          <dgm:chMax val="4"/>
          <dgm:resizeHandles val="exact"/>
        </dgm:presLayoutVars>
      </dgm:prSet>
      <dgm:spPr/>
    </dgm:pt>
    <dgm:pt modelId="{F5020658-795D-4081-A793-7FBBD7451CC2}" type="pres">
      <dgm:prSet presAssocID="{F2095891-BD90-4C5D-AF04-AED77E7A8FE8}" presName="ellipse" presStyleLbl="trBgShp" presStyleIdx="0" presStyleCnt="1" custScaleX="100774" custScaleY="68145" custLinFactNeighborX="798" custLinFactNeighborY="10372"/>
      <dgm:spPr/>
    </dgm:pt>
    <dgm:pt modelId="{38EB9247-586B-474E-A5DE-C8D5AAED9824}" type="pres">
      <dgm:prSet presAssocID="{F2095891-BD90-4C5D-AF04-AED77E7A8FE8}" presName="arrow1" presStyleLbl="fgShp" presStyleIdx="0" presStyleCnt="1" custScaleX="156343" custScaleY="452342" custLinFactY="-15714" custLinFactNeighborX="-405" custLinFactNeighborY="-100000">
        <dgm:style>
          <a:lnRef idx="2">
            <a:schemeClr val="accent5">
              <a:shade val="50000"/>
            </a:schemeClr>
          </a:lnRef>
          <a:fillRef idx="1">
            <a:schemeClr val="accent5"/>
          </a:fillRef>
          <a:effectRef idx="0">
            <a:schemeClr val="accent5"/>
          </a:effectRef>
          <a:fontRef idx="minor">
            <a:schemeClr val="lt1"/>
          </a:fontRef>
        </dgm:style>
      </dgm:prSet>
      <dgm:spPr/>
    </dgm:pt>
    <dgm:pt modelId="{56CDB376-D7EB-42A7-BC5A-96760A0998F8}" type="pres">
      <dgm:prSet presAssocID="{F2095891-BD90-4C5D-AF04-AED77E7A8FE8}" presName="rectangle" presStyleLbl="revTx" presStyleIdx="0" presStyleCnt="1" custScaleX="118304" custScaleY="75700" custLinFactNeighborX="5533" custLinFactNeighborY="19599">
        <dgm:presLayoutVars>
          <dgm:bulletEnabled val="1"/>
        </dgm:presLayoutVars>
      </dgm:prSet>
      <dgm:spPr/>
    </dgm:pt>
    <dgm:pt modelId="{687D51AE-B156-449A-B017-66FA0A08C658}" type="pres">
      <dgm:prSet presAssocID="{2ED16785-67D2-46B4-96CB-A066485F02CA}" presName="item1" presStyleLbl="node1" presStyleIdx="0" presStyleCnt="3" custAng="20549230" custScaleX="120825" custScaleY="85113" custLinFactNeighborY="-13714">
        <dgm:presLayoutVars>
          <dgm:bulletEnabled val="1"/>
        </dgm:presLayoutVars>
      </dgm:prSet>
      <dgm:spPr/>
    </dgm:pt>
    <dgm:pt modelId="{36CBAAE1-093B-447E-996B-A36D0D9D90C9}" type="pres">
      <dgm:prSet presAssocID="{1678D4C2-39FF-481E-B323-2ACEE2C3347C}" presName="item2" presStyleLbl="node1" presStyleIdx="1" presStyleCnt="3" custScaleX="100634" custScaleY="91499" custLinFactNeighborX="8571" custLinFactNeighborY="3925">
        <dgm:presLayoutVars>
          <dgm:bulletEnabled val="1"/>
        </dgm:presLayoutVars>
      </dgm:prSet>
      <dgm:spPr/>
    </dgm:pt>
    <dgm:pt modelId="{E59F1DFD-E65A-4E59-AAC5-CF133A0A3D99}" type="pres">
      <dgm:prSet presAssocID="{86CD9BBC-04E2-4B36-A39B-92FFA397A133}" presName="item3" presStyleLbl="node1" presStyleIdx="2" presStyleCnt="3" custAng="1135741" custScaleX="117778" custScaleY="83152" custLinFactNeighborX="-571" custLinFactNeighborY="14857">
        <dgm:presLayoutVars>
          <dgm:bulletEnabled val="1"/>
        </dgm:presLayoutVars>
      </dgm:prSet>
      <dgm:spPr/>
    </dgm:pt>
    <dgm:pt modelId="{666BEDFB-5BB7-4A06-BBF7-90599D9EB1A2}" type="pres">
      <dgm:prSet presAssocID="{F2095891-BD90-4C5D-AF04-AED77E7A8FE8}" presName="funnel" presStyleLbl="trAlignAcc1" presStyleIdx="0" presStyleCnt="1" custScaleX="99010" custScaleY="68961" custLinFactNeighborX="793" custLinFactNeighborY="-3498"/>
      <dgm:spPr/>
    </dgm:pt>
  </dgm:ptLst>
  <dgm:cxnLst>
    <dgm:cxn modelId="{B0B2080A-9A4D-4108-93D0-E8D525291610}" type="presOf" srcId="{2ED16785-67D2-46B4-96CB-A066485F02CA}" destId="{36CBAAE1-093B-447E-996B-A36D0D9D90C9}" srcOrd="0" destOrd="0" presId="urn:microsoft.com/office/officeart/2005/8/layout/funnel1"/>
    <dgm:cxn modelId="{CFD88811-99C8-450D-85C7-E211228F208D}" type="presOf" srcId="{601BEB98-2EFD-4D42-A85F-29EC8AB9D8FA}" destId="{E59F1DFD-E65A-4E59-AAC5-CF133A0A3D99}" srcOrd="0" destOrd="0" presId="urn:microsoft.com/office/officeart/2005/8/layout/funnel1"/>
    <dgm:cxn modelId="{664DE525-22CD-4F91-8BFD-21FEA469441E}" type="presOf" srcId="{86CD9BBC-04E2-4B36-A39B-92FFA397A133}" destId="{56CDB376-D7EB-42A7-BC5A-96760A0998F8}" srcOrd="0" destOrd="0" presId="urn:microsoft.com/office/officeart/2005/8/layout/funnel1"/>
    <dgm:cxn modelId="{6B6D1065-BFD4-437E-9870-562033EEC0BE}" type="presOf" srcId="{1678D4C2-39FF-481E-B323-2ACEE2C3347C}" destId="{687D51AE-B156-449A-B017-66FA0A08C658}" srcOrd="0" destOrd="0" presId="urn:microsoft.com/office/officeart/2005/8/layout/funnel1"/>
    <dgm:cxn modelId="{D9F37548-2C5B-4D15-953F-54372120318D}" srcId="{F2095891-BD90-4C5D-AF04-AED77E7A8FE8}" destId="{601BEB98-2EFD-4D42-A85F-29EC8AB9D8FA}" srcOrd="0" destOrd="0" parTransId="{72F80FDD-8117-4427-9B75-1B2AA58325E3}" sibTransId="{B953C1C8-E833-437B-91DA-4A3EED646677}"/>
    <dgm:cxn modelId="{5B5BDA4D-C23E-40A2-AAEA-8CEACE4091B9}" srcId="{F2095891-BD90-4C5D-AF04-AED77E7A8FE8}" destId="{2ED16785-67D2-46B4-96CB-A066485F02CA}" srcOrd="1" destOrd="0" parTransId="{80788E1A-7565-4734-BB85-7168E8AD55D3}" sibTransId="{5161B72C-3C00-4C30-90A4-F881DA8763F6}"/>
    <dgm:cxn modelId="{46ED0378-D29C-47F2-8AA0-B3A5DCD03B34}" srcId="{F2095891-BD90-4C5D-AF04-AED77E7A8FE8}" destId="{1678D4C2-39FF-481E-B323-2ACEE2C3347C}" srcOrd="2" destOrd="0" parTransId="{5FFBC91F-D053-41C8-8C46-C598C50F6692}" sibTransId="{5D777425-3160-4802-AC79-2A3A3A791485}"/>
    <dgm:cxn modelId="{0FA5D8AC-ED20-49D2-8F7F-F25E6837F3CA}" srcId="{F2095891-BD90-4C5D-AF04-AED77E7A8FE8}" destId="{86CD9BBC-04E2-4B36-A39B-92FFA397A133}" srcOrd="3" destOrd="0" parTransId="{8CD086C8-9C0B-4989-A355-1DCFEB363975}" sibTransId="{AB03FF36-8B02-40AF-B020-13C6CB977385}"/>
    <dgm:cxn modelId="{1E03EEF7-15D0-4A96-957C-9BC8CF140AAC}" type="presOf" srcId="{F2095891-BD90-4C5D-AF04-AED77E7A8FE8}" destId="{3F9B1A07-41BF-414E-A830-7DFDA71B0799}" srcOrd="0" destOrd="0" presId="urn:microsoft.com/office/officeart/2005/8/layout/funnel1"/>
    <dgm:cxn modelId="{524AE462-E2CE-42F3-A95F-DDAB8C8DFE15}" type="presParOf" srcId="{3F9B1A07-41BF-414E-A830-7DFDA71B0799}" destId="{F5020658-795D-4081-A793-7FBBD7451CC2}" srcOrd="0" destOrd="0" presId="urn:microsoft.com/office/officeart/2005/8/layout/funnel1"/>
    <dgm:cxn modelId="{413356AE-7640-4357-A17A-6342B6E74A6B}" type="presParOf" srcId="{3F9B1A07-41BF-414E-A830-7DFDA71B0799}" destId="{38EB9247-586B-474E-A5DE-C8D5AAED9824}" srcOrd="1" destOrd="0" presId="urn:microsoft.com/office/officeart/2005/8/layout/funnel1"/>
    <dgm:cxn modelId="{243EAEE5-C089-4ACF-9872-EBB32A3FD257}" type="presParOf" srcId="{3F9B1A07-41BF-414E-A830-7DFDA71B0799}" destId="{56CDB376-D7EB-42A7-BC5A-96760A0998F8}" srcOrd="2" destOrd="0" presId="urn:microsoft.com/office/officeart/2005/8/layout/funnel1"/>
    <dgm:cxn modelId="{65A1167F-495D-4311-AB06-43F521DFFABE}" type="presParOf" srcId="{3F9B1A07-41BF-414E-A830-7DFDA71B0799}" destId="{687D51AE-B156-449A-B017-66FA0A08C658}" srcOrd="3" destOrd="0" presId="urn:microsoft.com/office/officeart/2005/8/layout/funnel1"/>
    <dgm:cxn modelId="{5B5B155F-DD0B-4839-A4E1-39DD92FC827F}" type="presParOf" srcId="{3F9B1A07-41BF-414E-A830-7DFDA71B0799}" destId="{36CBAAE1-093B-447E-996B-A36D0D9D90C9}" srcOrd="4" destOrd="0" presId="urn:microsoft.com/office/officeart/2005/8/layout/funnel1"/>
    <dgm:cxn modelId="{ED6D2528-D620-4BEA-8188-7F8EDD70A1A0}" type="presParOf" srcId="{3F9B1A07-41BF-414E-A830-7DFDA71B0799}" destId="{E59F1DFD-E65A-4E59-AAC5-CF133A0A3D99}" srcOrd="5" destOrd="0" presId="urn:microsoft.com/office/officeart/2005/8/layout/funnel1"/>
    <dgm:cxn modelId="{A987F2AD-2D87-4A79-AB35-41A5076B5E03}" type="presParOf" srcId="{3F9B1A07-41BF-414E-A830-7DFDA71B0799}" destId="{666BEDFB-5BB7-4A06-BBF7-90599D9EB1A2}"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82F667-E667-4D49-8185-DA152B7BC47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0D4239F-D43D-42B0-88ED-AD6912B94CBB}">
      <dgm:prSet phldrT="[Text]"/>
      <dgm:spPr>
        <a:solidFill>
          <a:srgbClr val="7030A0"/>
        </a:solidFill>
      </dgm:spPr>
      <dgm:t>
        <a:bodyPr/>
        <a:lstStyle/>
        <a:p>
          <a:r>
            <a:rPr lang="en-US" b="1" dirty="0"/>
            <a:t>Physical health</a:t>
          </a:r>
        </a:p>
      </dgm:t>
      <dgm:extLst>
        <a:ext uri="{E40237B7-FDA0-4F09-8148-C483321AD2D9}">
          <dgm14:cNvPr xmlns:dgm14="http://schemas.microsoft.com/office/drawing/2010/diagram" id="0" name="" descr="Physical health&#10; “I realized I wasn't able to get around in my bathroom. I still need handicapped faucets because I can't turn the bathtub off, if that makes sense. Its got one of those knob ones that's kind of like a dial like thing, but it's hard for me to turn because I lost 225 pounds four years ago when I had surgery to lose weight. I lost all my strength too.” – Connie, 49&#10;Mental health&#10; “I had to take prescribed medication just to get through a day in that place.”- Tina, 57&#10;Safety&#10; &quot;Yeah, and it's[steps at home entrance]just been a pain ever since. Even trying to get into it or use it, for me is because there's really a wide step over and it's just that slippery area where I could fall down and bust my butt or head.“ – Steve, 50&#10;"/>
        </a:ext>
      </dgm:extLst>
    </dgm:pt>
    <dgm:pt modelId="{B4B99CCA-6ADE-45B4-83C5-8A205B358ECD}" type="parTrans" cxnId="{7AD50A6E-634B-4619-853E-F579978D2DA4}">
      <dgm:prSet/>
      <dgm:spPr/>
      <dgm:t>
        <a:bodyPr/>
        <a:lstStyle/>
        <a:p>
          <a:endParaRPr lang="en-US"/>
        </a:p>
      </dgm:t>
    </dgm:pt>
    <dgm:pt modelId="{0E5FC897-AF41-4322-9537-35A3EB789467}" type="sibTrans" cxnId="{7AD50A6E-634B-4619-853E-F579978D2DA4}">
      <dgm:prSet/>
      <dgm:spPr/>
      <dgm:t>
        <a:bodyPr/>
        <a:lstStyle/>
        <a:p>
          <a:endParaRPr lang="en-US"/>
        </a:p>
      </dgm:t>
    </dgm:pt>
    <dgm:pt modelId="{67588430-A17A-4AB2-8470-95C5AD1360BC}">
      <dgm:prSet phldrT="[Text]"/>
      <dgm:spPr/>
      <dgm:t>
        <a:bodyPr anchor="ctr"/>
        <a:lstStyle/>
        <a:p>
          <a:r>
            <a:rPr lang="en-US" dirty="0"/>
            <a:t>“I realized I wasn't able to get around in my bathroom. I still need handicapped faucets because I can't turn the bathtub off, if that makes sense. Its got one of those knob ones that's kind of like a dial like thing, but it's hard for me to turn because I lost 225 pounds four years ago when I had surgery to lose weight. I lost all my strength too.” – Connie, 49</a:t>
          </a:r>
        </a:p>
      </dgm:t>
      <dgm:extLst>
        <a:ext uri="{E40237B7-FDA0-4F09-8148-C483321AD2D9}">
          <dgm14:cNvPr xmlns:dgm14="http://schemas.microsoft.com/office/drawing/2010/diagram" id="0" name="" descr="Physical health&#10; “I realized I wasn't able to get around in my bathroom. I still need handicapped faucets because I can't turn the bathtub off, if that makes sense. Its got one of those knob ones that's kind of like a dial like thing, but it's hard for me to turn because I lost 225 pounds four years ago when I had surgery to lose weight. I lost all my strength too.” – Connie, 49&#10;Mental health&#10; “I had to take prescribed medication just to get through a day in that place.”- Tina, 57&#10;Safety&#10; &quot;Yeah, and it's[steps at home entrance]just been a pain ever since. Even trying to get into it or use it, for me is because there's really a wide step over and it's just that slippery area where I could fall down and bust my butt or head.“ – Steve, 50&#10;"/>
        </a:ext>
      </dgm:extLst>
    </dgm:pt>
    <dgm:pt modelId="{CD235669-E1AD-4717-88F3-892C86323748}" type="parTrans" cxnId="{DDEFAA6F-D160-4C85-88BC-08BA062ED84E}">
      <dgm:prSet/>
      <dgm:spPr/>
      <dgm:t>
        <a:bodyPr/>
        <a:lstStyle/>
        <a:p>
          <a:endParaRPr lang="en-US"/>
        </a:p>
      </dgm:t>
    </dgm:pt>
    <dgm:pt modelId="{025865C1-5C11-4BF9-A5D9-B962F960A8E5}" type="sibTrans" cxnId="{DDEFAA6F-D160-4C85-88BC-08BA062ED84E}">
      <dgm:prSet/>
      <dgm:spPr/>
      <dgm:t>
        <a:bodyPr/>
        <a:lstStyle/>
        <a:p>
          <a:endParaRPr lang="en-US"/>
        </a:p>
      </dgm:t>
    </dgm:pt>
    <dgm:pt modelId="{AF03ED7E-AD6C-4B0C-9931-ED52F21EEA02}">
      <dgm:prSet phldrT="[Text]"/>
      <dgm:spPr>
        <a:solidFill>
          <a:srgbClr val="7030A0"/>
        </a:solidFill>
      </dgm:spPr>
      <dgm:t>
        <a:bodyPr/>
        <a:lstStyle/>
        <a:p>
          <a:r>
            <a:rPr lang="en-US" b="1" dirty="0"/>
            <a:t>Mental health</a:t>
          </a:r>
        </a:p>
      </dgm:t>
      <dgm:extLst>
        <a:ext uri="{E40237B7-FDA0-4F09-8148-C483321AD2D9}">
          <dgm14:cNvPr xmlns:dgm14="http://schemas.microsoft.com/office/drawing/2010/diagram" id="0" name="" descr="Physical health&#10; “I realized I wasn't able to get around in my bathroom. I still need handicapped faucets because I can't turn the bathtub off, if that makes sense. Its got one of those knob ones that's kind of like a dial like thing, but it's hard for me to turn because I lost 225 pounds four years ago when I had surgery to lose weight. I lost all my strength too.” – Connie, 49&#10;Mental health&#10; “I had to take prescribed medication just to get through a day in that place.”- Tina, 57&#10;Safety&#10; &quot;Yeah, and it's[steps at home entrance]just been a pain ever since. Even trying to get into it or use it, for me is because there's really a wide step over and it's just that slippery area where I could fall down and bust my butt or head.“ – Steve, 50&#10;"/>
        </a:ext>
      </dgm:extLst>
    </dgm:pt>
    <dgm:pt modelId="{2F05BF22-2B4D-4B61-BE9A-B43A26E6E106}" type="parTrans" cxnId="{97FA75A3-2510-428B-8444-24F2C245BBE7}">
      <dgm:prSet/>
      <dgm:spPr/>
      <dgm:t>
        <a:bodyPr/>
        <a:lstStyle/>
        <a:p>
          <a:endParaRPr lang="en-US"/>
        </a:p>
      </dgm:t>
    </dgm:pt>
    <dgm:pt modelId="{03FB6DF4-7145-43A3-AC5F-565A6442C293}" type="sibTrans" cxnId="{97FA75A3-2510-428B-8444-24F2C245BBE7}">
      <dgm:prSet/>
      <dgm:spPr/>
      <dgm:t>
        <a:bodyPr/>
        <a:lstStyle/>
        <a:p>
          <a:endParaRPr lang="en-US"/>
        </a:p>
      </dgm:t>
    </dgm:pt>
    <dgm:pt modelId="{8A06D6C7-8BCC-4B7C-AB1A-31C8EAD939C0}">
      <dgm:prSet phldrT="[Text]"/>
      <dgm:spPr/>
      <dgm:t>
        <a:bodyPr anchor="ctr"/>
        <a:lstStyle/>
        <a:p>
          <a:pPr algn="l"/>
          <a:r>
            <a:rPr lang="en-US" dirty="0"/>
            <a:t>“I had to take prescribed medication just to get through a day in that place.”- Tina, 57</a:t>
          </a:r>
        </a:p>
      </dgm:t>
      <dgm:extLst>
        <a:ext uri="{E40237B7-FDA0-4F09-8148-C483321AD2D9}">
          <dgm14:cNvPr xmlns:dgm14="http://schemas.microsoft.com/office/drawing/2010/diagram" id="0" name="" descr="Physical health&#10; “I realized I wasn't able to get around in my bathroom. I still need handicapped faucets because I can't turn the bathtub off, if that makes sense. Its got one of those knob ones that's kind of like a dial like thing, but it's hard for me to turn because I lost 225 pounds four years ago when I had surgery to lose weight. I lost all my strength too.” – Connie, 49&#10;Mental health&#10; “I had to take prescribed medication just to get through a day in that place.”- Tina, 57&#10;Safety&#10; &quot;Yeah, and it's[steps at home entrance]just been a pain ever since. Even trying to get into it or use it, for me is because there's really a wide step over and it's just that slippery area where I could fall down and bust my butt or head.“ – Steve, 50&#10;"/>
        </a:ext>
      </dgm:extLst>
    </dgm:pt>
    <dgm:pt modelId="{77739BEE-F8B5-43EC-B235-CAC27ADAA88C}" type="parTrans" cxnId="{CFBD2160-ED38-4DC8-852A-7988B961B5EE}">
      <dgm:prSet/>
      <dgm:spPr/>
      <dgm:t>
        <a:bodyPr/>
        <a:lstStyle/>
        <a:p>
          <a:endParaRPr lang="en-US"/>
        </a:p>
      </dgm:t>
    </dgm:pt>
    <dgm:pt modelId="{26841E62-31F1-4946-B368-19D87637ABAE}" type="sibTrans" cxnId="{CFBD2160-ED38-4DC8-852A-7988B961B5EE}">
      <dgm:prSet/>
      <dgm:spPr/>
      <dgm:t>
        <a:bodyPr/>
        <a:lstStyle/>
        <a:p>
          <a:endParaRPr lang="en-US"/>
        </a:p>
      </dgm:t>
    </dgm:pt>
    <dgm:pt modelId="{D42838C1-12D3-455C-AEEA-4AF4D7030171}">
      <dgm:prSet phldrT="[Text]"/>
      <dgm:spPr>
        <a:solidFill>
          <a:srgbClr val="7030A0"/>
        </a:solidFill>
      </dgm:spPr>
      <dgm:t>
        <a:bodyPr/>
        <a:lstStyle/>
        <a:p>
          <a:r>
            <a:rPr lang="en-US" b="1" dirty="0"/>
            <a:t>Safety</a:t>
          </a:r>
        </a:p>
      </dgm:t>
      <dgm:extLst>
        <a:ext uri="{E40237B7-FDA0-4F09-8148-C483321AD2D9}">
          <dgm14:cNvPr xmlns:dgm14="http://schemas.microsoft.com/office/drawing/2010/diagram" id="0" name="" descr="Physical health&#10; “I realized I wasn't able to get around in my bathroom. I still need handicapped faucets because I can't turn the bathtub off, if that makes sense. Its got one of those knob ones that's kind of like a dial like thing, but it's hard for me to turn because I lost 225 pounds four years ago when I had surgery to lose weight. I lost all my strength too.” – Connie, 49&#10;Mental health&#10; “I had to take prescribed medication just to get through a day in that place.”- Tina, 57&#10;Safety&#10; &quot;Yeah, and it's[steps at home entrance]just been a pain ever since. Even trying to get into it or use it, for me is because there's really a wide step over and it's just that slippery area where I could fall down and bust my butt or head.“ – Steve, 50&#10;"/>
        </a:ext>
      </dgm:extLst>
    </dgm:pt>
    <dgm:pt modelId="{51345F1A-E2E9-4B3B-9462-5AAAF6311E99}" type="parTrans" cxnId="{1691B860-DCB7-4B6E-85D3-C54F12A18517}">
      <dgm:prSet/>
      <dgm:spPr/>
      <dgm:t>
        <a:bodyPr/>
        <a:lstStyle/>
        <a:p>
          <a:endParaRPr lang="en-US"/>
        </a:p>
      </dgm:t>
    </dgm:pt>
    <dgm:pt modelId="{8F77DF69-012D-4121-BE8B-E2335DA7C8D6}" type="sibTrans" cxnId="{1691B860-DCB7-4B6E-85D3-C54F12A18517}">
      <dgm:prSet/>
      <dgm:spPr/>
      <dgm:t>
        <a:bodyPr/>
        <a:lstStyle/>
        <a:p>
          <a:endParaRPr lang="en-US"/>
        </a:p>
      </dgm:t>
    </dgm:pt>
    <dgm:pt modelId="{6182CC54-32AB-43FE-BE01-52A14289FCA1}">
      <dgm:prSet phldrT="[Text]"/>
      <dgm:spPr/>
      <dgm:t>
        <a:bodyPr anchor="ctr"/>
        <a:lstStyle/>
        <a:p>
          <a:r>
            <a:rPr lang="en-US" dirty="0"/>
            <a:t>"Yeah, and it's[steps at home entrance]just been a pain ever since. Even trying to get into it or use it, for me is because there's really a wide step over and it's just that slippery area where I could fall down and bust my butt or head.“ – Steve, 50</a:t>
          </a:r>
        </a:p>
      </dgm:t>
      <dgm:extLst>
        <a:ext uri="{E40237B7-FDA0-4F09-8148-C483321AD2D9}">
          <dgm14:cNvPr xmlns:dgm14="http://schemas.microsoft.com/office/drawing/2010/diagram" id="0" name="" descr="Physical health&#10; “I realized I wasn't able to get around in my bathroom. I still need handicapped faucets because I can't turn the bathtub off, if that makes sense. Its got one of those knob ones that's kind of like a dial like thing, but it's hard for me to turn because I lost 225 pounds four years ago when I had surgery to lose weight. I lost all my strength too.” – Connie, 49&#10;Mental health&#10; “I had to take prescribed medication just to get through a day in that place.”- Tina, 57&#10;Safety&#10; &quot;Yeah, and it's[steps at home entrance]just been a pain ever since. Even trying to get into it or use it, for me is because there's really a wide step over and it's just that slippery area where I could fall down and bust my butt or head.“ – Steve, 50&#10;"/>
        </a:ext>
      </dgm:extLst>
    </dgm:pt>
    <dgm:pt modelId="{91193B3C-FB9C-4E36-932B-AA56E0C2737C}" type="parTrans" cxnId="{2828DEEC-C459-47D2-9A91-A3388A3D2A4F}">
      <dgm:prSet/>
      <dgm:spPr/>
      <dgm:t>
        <a:bodyPr/>
        <a:lstStyle/>
        <a:p>
          <a:endParaRPr lang="en-US"/>
        </a:p>
      </dgm:t>
    </dgm:pt>
    <dgm:pt modelId="{2891A855-C55B-42D8-B08B-515C6ECA949E}" type="sibTrans" cxnId="{2828DEEC-C459-47D2-9A91-A3388A3D2A4F}">
      <dgm:prSet/>
      <dgm:spPr/>
      <dgm:t>
        <a:bodyPr/>
        <a:lstStyle/>
        <a:p>
          <a:endParaRPr lang="en-US"/>
        </a:p>
      </dgm:t>
    </dgm:pt>
    <dgm:pt modelId="{4581FF1E-D56A-4F6C-ADE6-37E88E98487A}" type="pres">
      <dgm:prSet presAssocID="{3882F667-E667-4D49-8185-DA152B7BC474}" presName="linear" presStyleCnt="0">
        <dgm:presLayoutVars>
          <dgm:dir/>
          <dgm:animLvl val="lvl"/>
          <dgm:resizeHandles val="exact"/>
        </dgm:presLayoutVars>
      </dgm:prSet>
      <dgm:spPr/>
    </dgm:pt>
    <dgm:pt modelId="{B84B83E4-141F-4C64-98A6-D64E31A8AFA2}" type="pres">
      <dgm:prSet presAssocID="{30D4239F-D43D-42B0-88ED-AD6912B94CBB}" presName="parentLin" presStyleCnt="0"/>
      <dgm:spPr/>
    </dgm:pt>
    <dgm:pt modelId="{5570E7F8-DA42-4276-A4C1-72A5BB9B52EE}" type="pres">
      <dgm:prSet presAssocID="{30D4239F-D43D-42B0-88ED-AD6912B94CBB}" presName="parentLeftMargin" presStyleLbl="node1" presStyleIdx="0" presStyleCnt="3"/>
      <dgm:spPr/>
    </dgm:pt>
    <dgm:pt modelId="{64E864A3-26B7-4054-B6A9-8E8F44DFDDAC}" type="pres">
      <dgm:prSet presAssocID="{30D4239F-D43D-42B0-88ED-AD6912B94CBB}" presName="parentText" presStyleLbl="node1" presStyleIdx="0" presStyleCnt="3">
        <dgm:presLayoutVars>
          <dgm:chMax val="0"/>
          <dgm:bulletEnabled val="1"/>
        </dgm:presLayoutVars>
      </dgm:prSet>
      <dgm:spPr/>
    </dgm:pt>
    <dgm:pt modelId="{B0B63B41-C632-4AAA-B5C9-13C06F7805D1}" type="pres">
      <dgm:prSet presAssocID="{30D4239F-D43D-42B0-88ED-AD6912B94CBB}" presName="negativeSpace" presStyleCnt="0"/>
      <dgm:spPr/>
    </dgm:pt>
    <dgm:pt modelId="{556765E2-5B96-49DD-A89F-32EE3A84A173}" type="pres">
      <dgm:prSet presAssocID="{30D4239F-D43D-42B0-88ED-AD6912B94CBB}" presName="childText" presStyleLbl="conFgAcc1" presStyleIdx="0" presStyleCnt="3">
        <dgm:presLayoutVars>
          <dgm:bulletEnabled val="1"/>
        </dgm:presLayoutVars>
      </dgm:prSet>
      <dgm:spPr/>
    </dgm:pt>
    <dgm:pt modelId="{194FF696-8756-4832-A68E-124D30B2486B}" type="pres">
      <dgm:prSet presAssocID="{0E5FC897-AF41-4322-9537-35A3EB789467}" presName="spaceBetweenRectangles" presStyleCnt="0"/>
      <dgm:spPr/>
    </dgm:pt>
    <dgm:pt modelId="{3F7081FE-6D5E-4604-A4CF-8AC51533AE11}" type="pres">
      <dgm:prSet presAssocID="{AF03ED7E-AD6C-4B0C-9931-ED52F21EEA02}" presName="parentLin" presStyleCnt="0"/>
      <dgm:spPr/>
    </dgm:pt>
    <dgm:pt modelId="{CE8F5FD6-9568-4B62-8F13-0B8A74262901}" type="pres">
      <dgm:prSet presAssocID="{AF03ED7E-AD6C-4B0C-9931-ED52F21EEA02}" presName="parentLeftMargin" presStyleLbl="node1" presStyleIdx="0" presStyleCnt="3"/>
      <dgm:spPr/>
    </dgm:pt>
    <dgm:pt modelId="{99F1CC48-31EE-425F-A11B-D13B5E628D80}" type="pres">
      <dgm:prSet presAssocID="{AF03ED7E-AD6C-4B0C-9931-ED52F21EEA02}" presName="parentText" presStyleLbl="node1" presStyleIdx="1" presStyleCnt="3">
        <dgm:presLayoutVars>
          <dgm:chMax val="0"/>
          <dgm:bulletEnabled val="1"/>
        </dgm:presLayoutVars>
      </dgm:prSet>
      <dgm:spPr/>
    </dgm:pt>
    <dgm:pt modelId="{A6F0E988-60FC-482E-853B-1C85F70F4FCC}" type="pres">
      <dgm:prSet presAssocID="{AF03ED7E-AD6C-4B0C-9931-ED52F21EEA02}" presName="negativeSpace" presStyleCnt="0"/>
      <dgm:spPr/>
    </dgm:pt>
    <dgm:pt modelId="{F761168A-DCC8-44AE-8F41-C3876CB2C8C1}" type="pres">
      <dgm:prSet presAssocID="{AF03ED7E-AD6C-4B0C-9931-ED52F21EEA02}" presName="childText" presStyleLbl="conFgAcc1" presStyleIdx="1" presStyleCnt="3">
        <dgm:presLayoutVars>
          <dgm:bulletEnabled val="1"/>
        </dgm:presLayoutVars>
      </dgm:prSet>
      <dgm:spPr/>
    </dgm:pt>
    <dgm:pt modelId="{D4F1A893-BB0C-4CEB-B25F-23A9A44E265A}" type="pres">
      <dgm:prSet presAssocID="{03FB6DF4-7145-43A3-AC5F-565A6442C293}" presName="spaceBetweenRectangles" presStyleCnt="0"/>
      <dgm:spPr/>
    </dgm:pt>
    <dgm:pt modelId="{7FF15DBD-DA7A-4956-B0B4-1381098E3922}" type="pres">
      <dgm:prSet presAssocID="{D42838C1-12D3-455C-AEEA-4AF4D7030171}" presName="parentLin" presStyleCnt="0"/>
      <dgm:spPr/>
    </dgm:pt>
    <dgm:pt modelId="{2E0C7CE1-2E4A-4FC9-A417-59E15AB51F46}" type="pres">
      <dgm:prSet presAssocID="{D42838C1-12D3-455C-AEEA-4AF4D7030171}" presName="parentLeftMargin" presStyleLbl="node1" presStyleIdx="1" presStyleCnt="3"/>
      <dgm:spPr/>
    </dgm:pt>
    <dgm:pt modelId="{0BF8D92D-098A-4300-A35F-E5B187C44E45}" type="pres">
      <dgm:prSet presAssocID="{D42838C1-12D3-455C-AEEA-4AF4D7030171}" presName="parentText" presStyleLbl="node1" presStyleIdx="2" presStyleCnt="3">
        <dgm:presLayoutVars>
          <dgm:chMax val="0"/>
          <dgm:bulletEnabled val="1"/>
        </dgm:presLayoutVars>
      </dgm:prSet>
      <dgm:spPr/>
    </dgm:pt>
    <dgm:pt modelId="{477F1243-57BA-4FA3-A744-0D86CAD8D1A0}" type="pres">
      <dgm:prSet presAssocID="{D42838C1-12D3-455C-AEEA-4AF4D7030171}" presName="negativeSpace" presStyleCnt="0"/>
      <dgm:spPr/>
    </dgm:pt>
    <dgm:pt modelId="{C0139FCD-981D-432D-AD49-5188E96F8CF5}" type="pres">
      <dgm:prSet presAssocID="{D42838C1-12D3-455C-AEEA-4AF4D7030171}" presName="childText" presStyleLbl="conFgAcc1" presStyleIdx="2" presStyleCnt="3">
        <dgm:presLayoutVars>
          <dgm:bulletEnabled val="1"/>
        </dgm:presLayoutVars>
      </dgm:prSet>
      <dgm:spPr/>
    </dgm:pt>
  </dgm:ptLst>
  <dgm:cxnLst>
    <dgm:cxn modelId="{160EB607-2A42-4B38-9BCF-6B114D2115F3}" type="presOf" srcId="{30D4239F-D43D-42B0-88ED-AD6912B94CBB}" destId="{64E864A3-26B7-4054-B6A9-8E8F44DFDDAC}" srcOrd="1" destOrd="0" presId="urn:microsoft.com/office/officeart/2005/8/layout/list1"/>
    <dgm:cxn modelId="{E1F42108-5497-44B2-A304-76E9F347BD5F}" type="presOf" srcId="{D42838C1-12D3-455C-AEEA-4AF4D7030171}" destId="{0BF8D92D-098A-4300-A35F-E5B187C44E45}" srcOrd="1" destOrd="0" presId="urn:microsoft.com/office/officeart/2005/8/layout/list1"/>
    <dgm:cxn modelId="{46073E2E-126B-4F84-B0F4-F51929F5725E}" type="presOf" srcId="{30D4239F-D43D-42B0-88ED-AD6912B94CBB}" destId="{5570E7F8-DA42-4276-A4C1-72A5BB9B52EE}" srcOrd="0" destOrd="0" presId="urn:microsoft.com/office/officeart/2005/8/layout/list1"/>
    <dgm:cxn modelId="{CFBD2160-ED38-4DC8-852A-7988B961B5EE}" srcId="{AF03ED7E-AD6C-4B0C-9931-ED52F21EEA02}" destId="{8A06D6C7-8BCC-4B7C-AB1A-31C8EAD939C0}" srcOrd="0" destOrd="0" parTransId="{77739BEE-F8B5-43EC-B235-CAC27ADAA88C}" sibTransId="{26841E62-31F1-4946-B368-19D87637ABAE}"/>
    <dgm:cxn modelId="{1691B860-DCB7-4B6E-85D3-C54F12A18517}" srcId="{3882F667-E667-4D49-8185-DA152B7BC474}" destId="{D42838C1-12D3-455C-AEEA-4AF4D7030171}" srcOrd="2" destOrd="0" parTransId="{51345F1A-E2E9-4B3B-9462-5AAAF6311E99}" sibTransId="{8F77DF69-012D-4121-BE8B-E2335DA7C8D6}"/>
    <dgm:cxn modelId="{A5973C43-1E6A-4FD8-AB55-BA94438C41CF}" type="presOf" srcId="{67588430-A17A-4AB2-8470-95C5AD1360BC}" destId="{556765E2-5B96-49DD-A89F-32EE3A84A173}" srcOrd="0" destOrd="0" presId="urn:microsoft.com/office/officeart/2005/8/layout/list1"/>
    <dgm:cxn modelId="{AC5BF247-F4D1-4656-9989-391445FB9BF7}" type="presOf" srcId="{8A06D6C7-8BCC-4B7C-AB1A-31C8EAD939C0}" destId="{F761168A-DCC8-44AE-8F41-C3876CB2C8C1}" srcOrd="0" destOrd="0" presId="urn:microsoft.com/office/officeart/2005/8/layout/list1"/>
    <dgm:cxn modelId="{7AD50A6E-634B-4619-853E-F579978D2DA4}" srcId="{3882F667-E667-4D49-8185-DA152B7BC474}" destId="{30D4239F-D43D-42B0-88ED-AD6912B94CBB}" srcOrd="0" destOrd="0" parTransId="{B4B99CCA-6ADE-45B4-83C5-8A205B358ECD}" sibTransId="{0E5FC897-AF41-4322-9537-35A3EB789467}"/>
    <dgm:cxn modelId="{DDEFAA6F-D160-4C85-88BC-08BA062ED84E}" srcId="{30D4239F-D43D-42B0-88ED-AD6912B94CBB}" destId="{67588430-A17A-4AB2-8470-95C5AD1360BC}" srcOrd="0" destOrd="0" parTransId="{CD235669-E1AD-4717-88F3-892C86323748}" sibTransId="{025865C1-5C11-4BF9-A5D9-B962F960A8E5}"/>
    <dgm:cxn modelId="{E2655783-2B24-41A1-8861-8BCA0183B2D2}" type="presOf" srcId="{3882F667-E667-4D49-8185-DA152B7BC474}" destId="{4581FF1E-D56A-4F6C-ADE6-37E88E98487A}" srcOrd="0" destOrd="0" presId="urn:microsoft.com/office/officeart/2005/8/layout/list1"/>
    <dgm:cxn modelId="{DF7EF085-FA47-404C-B4D2-8B95380722AF}" type="presOf" srcId="{AF03ED7E-AD6C-4B0C-9931-ED52F21EEA02}" destId="{CE8F5FD6-9568-4B62-8F13-0B8A74262901}" srcOrd="0" destOrd="0" presId="urn:microsoft.com/office/officeart/2005/8/layout/list1"/>
    <dgm:cxn modelId="{97FA75A3-2510-428B-8444-24F2C245BBE7}" srcId="{3882F667-E667-4D49-8185-DA152B7BC474}" destId="{AF03ED7E-AD6C-4B0C-9931-ED52F21EEA02}" srcOrd="1" destOrd="0" parTransId="{2F05BF22-2B4D-4B61-BE9A-B43A26E6E106}" sibTransId="{03FB6DF4-7145-43A3-AC5F-565A6442C293}"/>
    <dgm:cxn modelId="{5E36A5A7-ABEC-41AD-95D0-92F4B940BE03}" type="presOf" srcId="{D42838C1-12D3-455C-AEEA-4AF4D7030171}" destId="{2E0C7CE1-2E4A-4FC9-A417-59E15AB51F46}" srcOrd="0" destOrd="0" presId="urn:microsoft.com/office/officeart/2005/8/layout/list1"/>
    <dgm:cxn modelId="{B06067AB-0F08-460B-BD54-9EA9D4411415}" type="presOf" srcId="{AF03ED7E-AD6C-4B0C-9931-ED52F21EEA02}" destId="{99F1CC48-31EE-425F-A11B-D13B5E628D80}" srcOrd="1" destOrd="0" presId="urn:microsoft.com/office/officeart/2005/8/layout/list1"/>
    <dgm:cxn modelId="{7D709FD8-882E-4E85-A71B-C92D41FD6913}" type="presOf" srcId="{6182CC54-32AB-43FE-BE01-52A14289FCA1}" destId="{C0139FCD-981D-432D-AD49-5188E96F8CF5}" srcOrd="0" destOrd="0" presId="urn:microsoft.com/office/officeart/2005/8/layout/list1"/>
    <dgm:cxn modelId="{2828DEEC-C459-47D2-9A91-A3388A3D2A4F}" srcId="{D42838C1-12D3-455C-AEEA-4AF4D7030171}" destId="{6182CC54-32AB-43FE-BE01-52A14289FCA1}" srcOrd="0" destOrd="0" parTransId="{91193B3C-FB9C-4E36-932B-AA56E0C2737C}" sibTransId="{2891A855-C55B-42D8-B08B-515C6ECA949E}"/>
    <dgm:cxn modelId="{B59D2FBF-CA68-4F62-8172-66CA62A620C2}" type="presParOf" srcId="{4581FF1E-D56A-4F6C-ADE6-37E88E98487A}" destId="{B84B83E4-141F-4C64-98A6-D64E31A8AFA2}" srcOrd="0" destOrd="0" presId="urn:microsoft.com/office/officeart/2005/8/layout/list1"/>
    <dgm:cxn modelId="{8875E4F5-25C8-4EF8-B281-3116C77B3E64}" type="presParOf" srcId="{B84B83E4-141F-4C64-98A6-D64E31A8AFA2}" destId="{5570E7F8-DA42-4276-A4C1-72A5BB9B52EE}" srcOrd="0" destOrd="0" presId="urn:microsoft.com/office/officeart/2005/8/layout/list1"/>
    <dgm:cxn modelId="{5F3C1349-42A8-4793-BFBD-6FBC5285EC3B}" type="presParOf" srcId="{B84B83E4-141F-4C64-98A6-D64E31A8AFA2}" destId="{64E864A3-26B7-4054-B6A9-8E8F44DFDDAC}" srcOrd="1" destOrd="0" presId="urn:microsoft.com/office/officeart/2005/8/layout/list1"/>
    <dgm:cxn modelId="{87349B88-43FA-4C71-8447-0DB263484EEC}" type="presParOf" srcId="{4581FF1E-D56A-4F6C-ADE6-37E88E98487A}" destId="{B0B63B41-C632-4AAA-B5C9-13C06F7805D1}" srcOrd="1" destOrd="0" presId="urn:microsoft.com/office/officeart/2005/8/layout/list1"/>
    <dgm:cxn modelId="{E39F91F8-D9ED-46DD-9897-9A927F3C148A}" type="presParOf" srcId="{4581FF1E-D56A-4F6C-ADE6-37E88E98487A}" destId="{556765E2-5B96-49DD-A89F-32EE3A84A173}" srcOrd="2" destOrd="0" presId="urn:microsoft.com/office/officeart/2005/8/layout/list1"/>
    <dgm:cxn modelId="{87793F91-3F07-45CC-8ACE-4FA1010EAB65}" type="presParOf" srcId="{4581FF1E-D56A-4F6C-ADE6-37E88E98487A}" destId="{194FF696-8756-4832-A68E-124D30B2486B}" srcOrd="3" destOrd="0" presId="urn:microsoft.com/office/officeart/2005/8/layout/list1"/>
    <dgm:cxn modelId="{DB519E18-D356-40C9-ABB7-085281E59939}" type="presParOf" srcId="{4581FF1E-D56A-4F6C-ADE6-37E88E98487A}" destId="{3F7081FE-6D5E-4604-A4CF-8AC51533AE11}" srcOrd="4" destOrd="0" presId="urn:microsoft.com/office/officeart/2005/8/layout/list1"/>
    <dgm:cxn modelId="{7C884BAF-713A-4800-8B88-002AEB4DC4BA}" type="presParOf" srcId="{3F7081FE-6D5E-4604-A4CF-8AC51533AE11}" destId="{CE8F5FD6-9568-4B62-8F13-0B8A74262901}" srcOrd="0" destOrd="0" presId="urn:microsoft.com/office/officeart/2005/8/layout/list1"/>
    <dgm:cxn modelId="{FAC489B9-A046-47DF-8FBC-110645FCE8F9}" type="presParOf" srcId="{3F7081FE-6D5E-4604-A4CF-8AC51533AE11}" destId="{99F1CC48-31EE-425F-A11B-D13B5E628D80}" srcOrd="1" destOrd="0" presId="urn:microsoft.com/office/officeart/2005/8/layout/list1"/>
    <dgm:cxn modelId="{978CF981-D780-46F1-86FD-F58B60E77E93}" type="presParOf" srcId="{4581FF1E-D56A-4F6C-ADE6-37E88E98487A}" destId="{A6F0E988-60FC-482E-853B-1C85F70F4FCC}" srcOrd="5" destOrd="0" presId="urn:microsoft.com/office/officeart/2005/8/layout/list1"/>
    <dgm:cxn modelId="{19798D43-6961-43E0-9872-C7638DE3D1DB}" type="presParOf" srcId="{4581FF1E-D56A-4F6C-ADE6-37E88E98487A}" destId="{F761168A-DCC8-44AE-8F41-C3876CB2C8C1}" srcOrd="6" destOrd="0" presId="urn:microsoft.com/office/officeart/2005/8/layout/list1"/>
    <dgm:cxn modelId="{30F3DB5B-E512-4C02-9548-653930449EF9}" type="presParOf" srcId="{4581FF1E-D56A-4F6C-ADE6-37E88E98487A}" destId="{D4F1A893-BB0C-4CEB-B25F-23A9A44E265A}" srcOrd="7" destOrd="0" presId="urn:microsoft.com/office/officeart/2005/8/layout/list1"/>
    <dgm:cxn modelId="{23F3FADD-FB34-4136-B563-D388ABC12E00}" type="presParOf" srcId="{4581FF1E-D56A-4F6C-ADE6-37E88E98487A}" destId="{7FF15DBD-DA7A-4956-B0B4-1381098E3922}" srcOrd="8" destOrd="0" presId="urn:microsoft.com/office/officeart/2005/8/layout/list1"/>
    <dgm:cxn modelId="{262952C0-79FA-4E51-BEF4-D1B647DF7BB5}" type="presParOf" srcId="{7FF15DBD-DA7A-4956-B0B4-1381098E3922}" destId="{2E0C7CE1-2E4A-4FC9-A417-59E15AB51F46}" srcOrd="0" destOrd="0" presId="urn:microsoft.com/office/officeart/2005/8/layout/list1"/>
    <dgm:cxn modelId="{7C249E80-0739-4B43-927F-CAFC0E3B810B}" type="presParOf" srcId="{7FF15DBD-DA7A-4956-B0B4-1381098E3922}" destId="{0BF8D92D-098A-4300-A35F-E5B187C44E45}" srcOrd="1" destOrd="0" presId="urn:microsoft.com/office/officeart/2005/8/layout/list1"/>
    <dgm:cxn modelId="{4ACCC330-CA32-4A77-ADAA-272BAB4D6F3D}" type="presParOf" srcId="{4581FF1E-D56A-4F6C-ADE6-37E88E98487A}" destId="{477F1243-57BA-4FA3-A744-0D86CAD8D1A0}" srcOrd="9" destOrd="0" presId="urn:microsoft.com/office/officeart/2005/8/layout/list1"/>
    <dgm:cxn modelId="{64976970-8EE4-47B1-80C5-4CF81A164051}" type="presParOf" srcId="{4581FF1E-D56A-4F6C-ADE6-37E88E98487A}" destId="{C0139FCD-981D-432D-AD49-5188E96F8CF5}"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3882F667-E667-4D49-8185-DA152B7BC474}"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30D4239F-D43D-42B0-88ED-AD6912B94CBB}">
      <dgm:prSet phldrT="[Text]"/>
      <dgm:spPr/>
      <dgm:t>
        <a:bodyPr/>
        <a:lstStyle/>
        <a:p>
          <a:r>
            <a:rPr lang="en-US" b="1" dirty="0"/>
            <a:t>Interpersonal</a:t>
          </a:r>
        </a:p>
      </dgm:t>
      <dgm:extLst>
        <a:ext uri="{E40237B7-FDA0-4F09-8148-C483321AD2D9}">
          <dgm14:cNvPr xmlns:dgm14="http://schemas.microsoft.com/office/drawing/2010/diagram" id="0" name="" descr="Interpersonal&#10; &quot;Yeah. He [spouse]helps me get dressed. I can't bend over and do my socks. And sometimes, we've gotta remember and I have to remember that he's disabled, too. He was in a motorcycle accident so we kinda struggle.“ –Cora, 57&#10;Services and supports&#10; &quot;The only thing that keeps me from doing what I can do is that I don't have a way to get there or I don't have a ride. You give me a ride. I'm there.&quot; –Sheri, 60 &#10;Systems&#10; &quot;I'm not risking housing for anybody...I mean I could do it, it’s not worth the energy, but its ok.I’m not going to fight with her about it. I only had to wait 5 months to get housing, which is unheard of...so, you know I'm just like fine, I make concessions all the time.“ – Jocelyn, 50&#10;"/>
        </a:ext>
      </dgm:extLst>
    </dgm:pt>
    <dgm:pt modelId="{B4B99CCA-6ADE-45B4-83C5-8A205B358ECD}" type="parTrans" cxnId="{7AD50A6E-634B-4619-853E-F579978D2DA4}">
      <dgm:prSet/>
      <dgm:spPr/>
      <dgm:t>
        <a:bodyPr/>
        <a:lstStyle/>
        <a:p>
          <a:endParaRPr lang="en-US"/>
        </a:p>
      </dgm:t>
    </dgm:pt>
    <dgm:pt modelId="{0E5FC897-AF41-4322-9537-35A3EB789467}" type="sibTrans" cxnId="{7AD50A6E-634B-4619-853E-F579978D2DA4}">
      <dgm:prSet/>
      <dgm:spPr/>
      <dgm:t>
        <a:bodyPr/>
        <a:lstStyle/>
        <a:p>
          <a:endParaRPr lang="en-US"/>
        </a:p>
      </dgm:t>
    </dgm:pt>
    <dgm:pt modelId="{67588430-A17A-4AB2-8470-95C5AD1360BC}">
      <dgm:prSet phldrT="[Text]"/>
      <dgm:spPr/>
      <dgm:t>
        <a:bodyPr anchor="ctr"/>
        <a:lstStyle/>
        <a:p>
          <a:r>
            <a:rPr lang="en-US" dirty="0"/>
            <a:t>"Yeah. He [spouse]helps me get dressed. I can't bend over and do my socks. And sometimes, we've </a:t>
          </a:r>
          <a:r>
            <a:rPr lang="en-US" dirty="0" err="1"/>
            <a:t>gotta</a:t>
          </a:r>
          <a:r>
            <a:rPr lang="en-US" dirty="0"/>
            <a:t> remember and I have to remember that he's disabled, too. He was in a motorcycle accident so we </a:t>
          </a:r>
          <a:r>
            <a:rPr lang="en-US" dirty="0" err="1"/>
            <a:t>kinda</a:t>
          </a:r>
          <a:r>
            <a:rPr lang="en-US" dirty="0"/>
            <a:t> struggle.“ –Cora, 57</a:t>
          </a:r>
        </a:p>
      </dgm:t>
      <dgm:extLst>
        <a:ext uri="{E40237B7-FDA0-4F09-8148-C483321AD2D9}">
          <dgm14:cNvPr xmlns:dgm14="http://schemas.microsoft.com/office/drawing/2010/diagram" id="0" name="" descr="Interpersonal&#10; &quot;Yeah. He [spouse]helps me get dressed. I can't bend over and do my socks. And sometimes, we've gotta remember and I have to remember that he's disabled, too. He was in a motorcycle accident so we kinda struggle.“ –Cora, 57&#10;Services and supports&#10; &quot;The only thing that keeps me from doing what I can do is that I don't have a way to get there or I don't have a ride. You give me a ride. I'm there.&quot; –Sheri, 60 &#10;Systems&#10; &quot;I'm not risking housing for anybody...I mean I could do it, it’s not worth the energy, but its ok.I’m not going to fight with her about it. I only had to wait 5 months to get housing, which is unheard of...so, you know I'm just like fine, I make concessions all the time.“ – Jocelyn, 50&#10;"/>
        </a:ext>
      </dgm:extLst>
    </dgm:pt>
    <dgm:pt modelId="{CD235669-E1AD-4717-88F3-892C86323748}" type="parTrans" cxnId="{DDEFAA6F-D160-4C85-88BC-08BA062ED84E}">
      <dgm:prSet/>
      <dgm:spPr/>
      <dgm:t>
        <a:bodyPr/>
        <a:lstStyle/>
        <a:p>
          <a:endParaRPr lang="en-US"/>
        </a:p>
      </dgm:t>
    </dgm:pt>
    <dgm:pt modelId="{025865C1-5C11-4BF9-A5D9-B962F960A8E5}" type="sibTrans" cxnId="{DDEFAA6F-D160-4C85-88BC-08BA062ED84E}">
      <dgm:prSet/>
      <dgm:spPr/>
      <dgm:t>
        <a:bodyPr/>
        <a:lstStyle/>
        <a:p>
          <a:endParaRPr lang="en-US"/>
        </a:p>
      </dgm:t>
    </dgm:pt>
    <dgm:pt modelId="{AF03ED7E-AD6C-4B0C-9931-ED52F21EEA02}">
      <dgm:prSet phldrT="[Text]"/>
      <dgm:spPr/>
      <dgm:t>
        <a:bodyPr/>
        <a:lstStyle/>
        <a:p>
          <a:r>
            <a:rPr lang="en-US" b="1" dirty="0"/>
            <a:t>Services and supports</a:t>
          </a:r>
        </a:p>
      </dgm:t>
      <dgm:extLst>
        <a:ext uri="{E40237B7-FDA0-4F09-8148-C483321AD2D9}">
          <dgm14:cNvPr xmlns:dgm14="http://schemas.microsoft.com/office/drawing/2010/diagram" id="0" name="" descr="Interpersonal&#10; &quot;Yeah. He [spouse]helps me get dressed. I can't bend over and do my socks. And sometimes, we've gotta remember and I have to remember that he's disabled, too. He was in a motorcycle accident so we kinda struggle.“ –Cora, 57&#10;Services and supports&#10; &quot;The only thing that keeps me from doing what I can do is that I don't have a way to get there or I don't have a ride. You give me a ride. I'm there.&quot; –Sheri, 60 &#10;Systems&#10; &quot;I'm not risking housing for anybody...I mean I could do it, it’s not worth the energy, but its ok.I’m not going to fight with her about it. I only had to wait 5 months to get housing, which is unheard of...so, you know I'm just like fine, I make concessions all the time.“ – Jocelyn, 50&#10;"/>
        </a:ext>
      </dgm:extLst>
    </dgm:pt>
    <dgm:pt modelId="{2F05BF22-2B4D-4B61-BE9A-B43A26E6E106}" type="parTrans" cxnId="{97FA75A3-2510-428B-8444-24F2C245BBE7}">
      <dgm:prSet/>
      <dgm:spPr/>
      <dgm:t>
        <a:bodyPr/>
        <a:lstStyle/>
        <a:p>
          <a:endParaRPr lang="en-US"/>
        </a:p>
      </dgm:t>
    </dgm:pt>
    <dgm:pt modelId="{03FB6DF4-7145-43A3-AC5F-565A6442C293}" type="sibTrans" cxnId="{97FA75A3-2510-428B-8444-24F2C245BBE7}">
      <dgm:prSet/>
      <dgm:spPr/>
      <dgm:t>
        <a:bodyPr/>
        <a:lstStyle/>
        <a:p>
          <a:endParaRPr lang="en-US"/>
        </a:p>
      </dgm:t>
    </dgm:pt>
    <dgm:pt modelId="{8A06D6C7-8BCC-4B7C-AB1A-31C8EAD939C0}">
      <dgm:prSet phldrT="[Text]"/>
      <dgm:spPr/>
      <dgm:t>
        <a:bodyPr anchor="ctr"/>
        <a:lstStyle/>
        <a:p>
          <a:pPr algn="l"/>
          <a:r>
            <a:rPr lang="en-US" dirty="0"/>
            <a:t>"The only thing that keeps me from doing what I can do is that I don't have a way to get there or I don't have a ride. You give me a ride. I'm there." –Sheri, 60 </a:t>
          </a:r>
        </a:p>
      </dgm:t>
      <dgm:extLst>
        <a:ext uri="{E40237B7-FDA0-4F09-8148-C483321AD2D9}">
          <dgm14:cNvPr xmlns:dgm14="http://schemas.microsoft.com/office/drawing/2010/diagram" id="0" name="" descr="Interpersonal&#10; &quot;Yeah. He [spouse]helps me get dressed. I can't bend over and do my socks. And sometimes, we've gotta remember and I have to remember that he's disabled, too. He was in a motorcycle accident so we kinda struggle.“ –Cora, 57&#10;Services and supports&#10; &quot;The only thing that keeps me from doing what I can do is that I don't have a way to get there or I don't have a ride. You give me a ride. I'm there.&quot; –Sheri, 60 &#10;Systems&#10; &quot;I'm not risking housing for anybody...I mean I could do it, it’s not worth the energy, but its ok.I’m not going to fight with her about it. I only had to wait 5 months to get housing, which is unheard of...so, you know I'm just like fine, I make concessions all the time.“ – Jocelyn, 50&#10;"/>
        </a:ext>
      </dgm:extLst>
    </dgm:pt>
    <dgm:pt modelId="{77739BEE-F8B5-43EC-B235-CAC27ADAA88C}" type="parTrans" cxnId="{CFBD2160-ED38-4DC8-852A-7988B961B5EE}">
      <dgm:prSet/>
      <dgm:spPr/>
      <dgm:t>
        <a:bodyPr/>
        <a:lstStyle/>
        <a:p>
          <a:endParaRPr lang="en-US"/>
        </a:p>
      </dgm:t>
    </dgm:pt>
    <dgm:pt modelId="{26841E62-31F1-4946-B368-19D87637ABAE}" type="sibTrans" cxnId="{CFBD2160-ED38-4DC8-852A-7988B961B5EE}">
      <dgm:prSet/>
      <dgm:spPr/>
      <dgm:t>
        <a:bodyPr/>
        <a:lstStyle/>
        <a:p>
          <a:endParaRPr lang="en-US"/>
        </a:p>
      </dgm:t>
    </dgm:pt>
    <dgm:pt modelId="{D42838C1-12D3-455C-AEEA-4AF4D7030171}">
      <dgm:prSet phldrT="[Text]"/>
      <dgm:spPr/>
      <dgm:t>
        <a:bodyPr/>
        <a:lstStyle/>
        <a:p>
          <a:r>
            <a:rPr lang="en-US" b="1" dirty="0"/>
            <a:t>Systems</a:t>
          </a:r>
        </a:p>
      </dgm:t>
      <dgm:extLst>
        <a:ext uri="{E40237B7-FDA0-4F09-8148-C483321AD2D9}">
          <dgm14:cNvPr xmlns:dgm14="http://schemas.microsoft.com/office/drawing/2010/diagram" id="0" name="" descr="Interpersonal&#10; &quot;Yeah. He [spouse]helps me get dressed. I can't bend over and do my socks. And sometimes, we've gotta remember and I have to remember that he's disabled, too. He was in a motorcycle accident so we kinda struggle.“ –Cora, 57&#10;Services and supports&#10; &quot;The only thing that keeps me from doing what I can do is that I don't have a way to get there or I don't have a ride. You give me a ride. I'm there.&quot; –Sheri, 60 &#10;Systems&#10; &quot;I'm not risking housing for anybody...I mean I could do it, it’s not worth the energy, but its ok.I’m not going to fight with her about it. I only had to wait 5 months to get housing, which is unheard of...so, you know I'm just like fine, I make concessions all the time.“ – Jocelyn, 50&#10;"/>
        </a:ext>
      </dgm:extLst>
    </dgm:pt>
    <dgm:pt modelId="{51345F1A-E2E9-4B3B-9462-5AAAF6311E99}" type="parTrans" cxnId="{1691B860-DCB7-4B6E-85D3-C54F12A18517}">
      <dgm:prSet/>
      <dgm:spPr/>
      <dgm:t>
        <a:bodyPr/>
        <a:lstStyle/>
        <a:p>
          <a:endParaRPr lang="en-US"/>
        </a:p>
      </dgm:t>
    </dgm:pt>
    <dgm:pt modelId="{8F77DF69-012D-4121-BE8B-E2335DA7C8D6}" type="sibTrans" cxnId="{1691B860-DCB7-4B6E-85D3-C54F12A18517}">
      <dgm:prSet/>
      <dgm:spPr/>
      <dgm:t>
        <a:bodyPr/>
        <a:lstStyle/>
        <a:p>
          <a:endParaRPr lang="en-US"/>
        </a:p>
      </dgm:t>
    </dgm:pt>
    <dgm:pt modelId="{6182CC54-32AB-43FE-BE01-52A14289FCA1}">
      <dgm:prSet phldrT="[Text]"/>
      <dgm:spPr/>
      <dgm:t>
        <a:bodyPr anchor="ctr"/>
        <a:lstStyle/>
        <a:p>
          <a:r>
            <a:rPr lang="en-US" dirty="0"/>
            <a:t>"I'm not risking housing for anybody...I mean I could do it, it’s not worth the energy, but its </a:t>
          </a:r>
          <a:r>
            <a:rPr lang="en-US" dirty="0" err="1"/>
            <a:t>ok.I’m</a:t>
          </a:r>
          <a:r>
            <a:rPr lang="en-US" dirty="0"/>
            <a:t> not going to fight with her about it. I only had to wait 5 months to get housing, which is unheard of...so, you know I'm just like fine, I make concessions all the time.“ – Jocelyn, 50</a:t>
          </a:r>
        </a:p>
      </dgm:t>
      <dgm:extLst>
        <a:ext uri="{E40237B7-FDA0-4F09-8148-C483321AD2D9}">
          <dgm14:cNvPr xmlns:dgm14="http://schemas.microsoft.com/office/drawing/2010/diagram" id="0" name="" descr="Interpersonal&#10; &quot;Yeah. He [spouse]helps me get dressed. I can't bend over and do my socks. And sometimes, we've gotta remember and I have to remember that he's disabled, too. He was in a motorcycle accident so we kinda struggle.“ –Cora, 57&#10;Services and supports&#10; &quot;The only thing that keeps me from doing what I can do is that I don't have a way to get there or I don't have a ride. You give me a ride. I'm there.&quot; –Sheri, 60 &#10;Systems&#10; &quot;I'm not risking housing for anybody...I mean I could do it, it’s not worth the energy, but its ok.I’m not going to fight with her about it. I only had to wait 5 months to get housing, which is unheard of...so, you know I'm just like fine, I make concessions all the time.“ – Jocelyn, 50&#10;"/>
        </a:ext>
      </dgm:extLst>
    </dgm:pt>
    <dgm:pt modelId="{91193B3C-FB9C-4E36-932B-AA56E0C2737C}" type="parTrans" cxnId="{2828DEEC-C459-47D2-9A91-A3388A3D2A4F}">
      <dgm:prSet/>
      <dgm:spPr/>
      <dgm:t>
        <a:bodyPr/>
        <a:lstStyle/>
        <a:p>
          <a:endParaRPr lang="en-US"/>
        </a:p>
      </dgm:t>
    </dgm:pt>
    <dgm:pt modelId="{2891A855-C55B-42D8-B08B-515C6ECA949E}" type="sibTrans" cxnId="{2828DEEC-C459-47D2-9A91-A3388A3D2A4F}">
      <dgm:prSet/>
      <dgm:spPr/>
      <dgm:t>
        <a:bodyPr/>
        <a:lstStyle/>
        <a:p>
          <a:endParaRPr lang="en-US"/>
        </a:p>
      </dgm:t>
    </dgm:pt>
    <dgm:pt modelId="{4581FF1E-D56A-4F6C-ADE6-37E88E98487A}" type="pres">
      <dgm:prSet presAssocID="{3882F667-E667-4D49-8185-DA152B7BC474}" presName="linear" presStyleCnt="0">
        <dgm:presLayoutVars>
          <dgm:dir/>
          <dgm:animLvl val="lvl"/>
          <dgm:resizeHandles val="exact"/>
        </dgm:presLayoutVars>
      </dgm:prSet>
      <dgm:spPr/>
    </dgm:pt>
    <dgm:pt modelId="{B84B83E4-141F-4C64-98A6-D64E31A8AFA2}" type="pres">
      <dgm:prSet presAssocID="{30D4239F-D43D-42B0-88ED-AD6912B94CBB}" presName="parentLin" presStyleCnt="0"/>
      <dgm:spPr/>
    </dgm:pt>
    <dgm:pt modelId="{5570E7F8-DA42-4276-A4C1-72A5BB9B52EE}" type="pres">
      <dgm:prSet presAssocID="{30D4239F-D43D-42B0-88ED-AD6912B94CBB}" presName="parentLeftMargin" presStyleLbl="node1" presStyleIdx="0" presStyleCnt="3"/>
      <dgm:spPr/>
    </dgm:pt>
    <dgm:pt modelId="{64E864A3-26B7-4054-B6A9-8E8F44DFDDAC}" type="pres">
      <dgm:prSet presAssocID="{30D4239F-D43D-42B0-88ED-AD6912B94CBB}" presName="parentText" presStyleLbl="node1" presStyleIdx="0" presStyleCnt="3">
        <dgm:presLayoutVars>
          <dgm:chMax val="0"/>
          <dgm:bulletEnabled val="1"/>
        </dgm:presLayoutVars>
      </dgm:prSet>
      <dgm:spPr/>
    </dgm:pt>
    <dgm:pt modelId="{B0B63B41-C632-4AAA-B5C9-13C06F7805D1}" type="pres">
      <dgm:prSet presAssocID="{30D4239F-D43D-42B0-88ED-AD6912B94CBB}" presName="negativeSpace" presStyleCnt="0"/>
      <dgm:spPr/>
    </dgm:pt>
    <dgm:pt modelId="{556765E2-5B96-49DD-A89F-32EE3A84A173}" type="pres">
      <dgm:prSet presAssocID="{30D4239F-D43D-42B0-88ED-AD6912B94CBB}" presName="childText" presStyleLbl="conFgAcc1" presStyleIdx="0" presStyleCnt="3">
        <dgm:presLayoutVars>
          <dgm:bulletEnabled val="1"/>
        </dgm:presLayoutVars>
      </dgm:prSet>
      <dgm:spPr/>
    </dgm:pt>
    <dgm:pt modelId="{194FF696-8756-4832-A68E-124D30B2486B}" type="pres">
      <dgm:prSet presAssocID="{0E5FC897-AF41-4322-9537-35A3EB789467}" presName="spaceBetweenRectangles" presStyleCnt="0"/>
      <dgm:spPr/>
    </dgm:pt>
    <dgm:pt modelId="{3F7081FE-6D5E-4604-A4CF-8AC51533AE11}" type="pres">
      <dgm:prSet presAssocID="{AF03ED7E-AD6C-4B0C-9931-ED52F21EEA02}" presName="parentLin" presStyleCnt="0"/>
      <dgm:spPr/>
    </dgm:pt>
    <dgm:pt modelId="{CE8F5FD6-9568-4B62-8F13-0B8A74262901}" type="pres">
      <dgm:prSet presAssocID="{AF03ED7E-AD6C-4B0C-9931-ED52F21EEA02}" presName="parentLeftMargin" presStyleLbl="node1" presStyleIdx="0" presStyleCnt="3"/>
      <dgm:spPr/>
    </dgm:pt>
    <dgm:pt modelId="{99F1CC48-31EE-425F-A11B-D13B5E628D80}" type="pres">
      <dgm:prSet presAssocID="{AF03ED7E-AD6C-4B0C-9931-ED52F21EEA02}" presName="parentText" presStyleLbl="node1" presStyleIdx="1" presStyleCnt="3">
        <dgm:presLayoutVars>
          <dgm:chMax val="0"/>
          <dgm:bulletEnabled val="1"/>
        </dgm:presLayoutVars>
      </dgm:prSet>
      <dgm:spPr/>
    </dgm:pt>
    <dgm:pt modelId="{A6F0E988-60FC-482E-853B-1C85F70F4FCC}" type="pres">
      <dgm:prSet presAssocID="{AF03ED7E-AD6C-4B0C-9931-ED52F21EEA02}" presName="negativeSpace" presStyleCnt="0"/>
      <dgm:spPr/>
    </dgm:pt>
    <dgm:pt modelId="{F761168A-DCC8-44AE-8F41-C3876CB2C8C1}" type="pres">
      <dgm:prSet presAssocID="{AF03ED7E-AD6C-4B0C-9931-ED52F21EEA02}" presName="childText" presStyleLbl="conFgAcc1" presStyleIdx="1" presStyleCnt="3">
        <dgm:presLayoutVars>
          <dgm:bulletEnabled val="1"/>
        </dgm:presLayoutVars>
      </dgm:prSet>
      <dgm:spPr/>
    </dgm:pt>
    <dgm:pt modelId="{D4F1A893-BB0C-4CEB-B25F-23A9A44E265A}" type="pres">
      <dgm:prSet presAssocID="{03FB6DF4-7145-43A3-AC5F-565A6442C293}" presName="spaceBetweenRectangles" presStyleCnt="0"/>
      <dgm:spPr/>
    </dgm:pt>
    <dgm:pt modelId="{7FF15DBD-DA7A-4956-B0B4-1381098E3922}" type="pres">
      <dgm:prSet presAssocID="{D42838C1-12D3-455C-AEEA-4AF4D7030171}" presName="parentLin" presStyleCnt="0"/>
      <dgm:spPr/>
    </dgm:pt>
    <dgm:pt modelId="{2E0C7CE1-2E4A-4FC9-A417-59E15AB51F46}" type="pres">
      <dgm:prSet presAssocID="{D42838C1-12D3-455C-AEEA-4AF4D7030171}" presName="parentLeftMargin" presStyleLbl="node1" presStyleIdx="1" presStyleCnt="3"/>
      <dgm:spPr/>
    </dgm:pt>
    <dgm:pt modelId="{0BF8D92D-098A-4300-A35F-E5B187C44E45}" type="pres">
      <dgm:prSet presAssocID="{D42838C1-12D3-455C-AEEA-4AF4D7030171}" presName="parentText" presStyleLbl="node1" presStyleIdx="2" presStyleCnt="3">
        <dgm:presLayoutVars>
          <dgm:chMax val="0"/>
          <dgm:bulletEnabled val="1"/>
        </dgm:presLayoutVars>
      </dgm:prSet>
      <dgm:spPr/>
    </dgm:pt>
    <dgm:pt modelId="{477F1243-57BA-4FA3-A744-0D86CAD8D1A0}" type="pres">
      <dgm:prSet presAssocID="{D42838C1-12D3-455C-AEEA-4AF4D7030171}" presName="negativeSpace" presStyleCnt="0"/>
      <dgm:spPr/>
    </dgm:pt>
    <dgm:pt modelId="{C0139FCD-981D-432D-AD49-5188E96F8CF5}" type="pres">
      <dgm:prSet presAssocID="{D42838C1-12D3-455C-AEEA-4AF4D7030171}" presName="childText" presStyleLbl="conFgAcc1" presStyleIdx="2" presStyleCnt="3" custScaleY="100495">
        <dgm:presLayoutVars>
          <dgm:bulletEnabled val="1"/>
        </dgm:presLayoutVars>
      </dgm:prSet>
      <dgm:spPr/>
    </dgm:pt>
  </dgm:ptLst>
  <dgm:cxnLst>
    <dgm:cxn modelId="{160EB607-2A42-4B38-9BCF-6B114D2115F3}" type="presOf" srcId="{30D4239F-D43D-42B0-88ED-AD6912B94CBB}" destId="{64E864A3-26B7-4054-B6A9-8E8F44DFDDAC}" srcOrd="1" destOrd="0" presId="urn:microsoft.com/office/officeart/2005/8/layout/list1"/>
    <dgm:cxn modelId="{E1F42108-5497-44B2-A304-76E9F347BD5F}" type="presOf" srcId="{D42838C1-12D3-455C-AEEA-4AF4D7030171}" destId="{0BF8D92D-098A-4300-A35F-E5B187C44E45}" srcOrd="1" destOrd="0" presId="urn:microsoft.com/office/officeart/2005/8/layout/list1"/>
    <dgm:cxn modelId="{46073E2E-126B-4F84-B0F4-F51929F5725E}" type="presOf" srcId="{30D4239F-D43D-42B0-88ED-AD6912B94CBB}" destId="{5570E7F8-DA42-4276-A4C1-72A5BB9B52EE}" srcOrd="0" destOrd="0" presId="urn:microsoft.com/office/officeart/2005/8/layout/list1"/>
    <dgm:cxn modelId="{CFBD2160-ED38-4DC8-852A-7988B961B5EE}" srcId="{AF03ED7E-AD6C-4B0C-9931-ED52F21EEA02}" destId="{8A06D6C7-8BCC-4B7C-AB1A-31C8EAD939C0}" srcOrd="0" destOrd="0" parTransId="{77739BEE-F8B5-43EC-B235-CAC27ADAA88C}" sibTransId="{26841E62-31F1-4946-B368-19D87637ABAE}"/>
    <dgm:cxn modelId="{1691B860-DCB7-4B6E-85D3-C54F12A18517}" srcId="{3882F667-E667-4D49-8185-DA152B7BC474}" destId="{D42838C1-12D3-455C-AEEA-4AF4D7030171}" srcOrd="2" destOrd="0" parTransId="{51345F1A-E2E9-4B3B-9462-5AAAF6311E99}" sibTransId="{8F77DF69-012D-4121-BE8B-E2335DA7C8D6}"/>
    <dgm:cxn modelId="{A5973C43-1E6A-4FD8-AB55-BA94438C41CF}" type="presOf" srcId="{67588430-A17A-4AB2-8470-95C5AD1360BC}" destId="{556765E2-5B96-49DD-A89F-32EE3A84A173}" srcOrd="0" destOrd="0" presId="urn:microsoft.com/office/officeart/2005/8/layout/list1"/>
    <dgm:cxn modelId="{AC5BF247-F4D1-4656-9989-391445FB9BF7}" type="presOf" srcId="{8A06D6C7-8BCC-4B7C-AB1A-31C8EAD939C0}" destId="{F761168A-DCC8-44AE-8F41-C3876CB2C8C1}" srcOrd="0" destOrd="0" presId="urn:microsoft.com/office/officeart/2005/8/layout/list1"/>
    <dgm:cxn modelId="{7AD50A6E-634B-4619-853E-F579978D2DA4}" srcId="{3882F667-E667-4D49-8185-DA152B7BC474}" destId="{30D4239F-D43D-42B0-88ED-AD6912B94CBB}" srcOrd="0" destOrd="0" parTransId="{B4B99CCA-6ADE-45B4-83C5-8A205B358ECD}" sibTransId="{0E5FC897-AF41-4322-9537-35A3EB789467}"/>
    <dgm:cxn modelId="{DDEFAA6F-D160-4C85-88BC-08BA062ED84E}" srcId="{30D4239F-D43D-42B0-88ED-AD6912B94CBB}" destId="{67588430-A17A-4AB2-8470-95C5AD1360BC}" srcOrd="0" destOrd="0" parTransId="{CD235669-E1AD-4717-88F3-892C86323748}" sibTransId="{025865C1-5C11-4BF9-A5D9-B962F960A8E5}"/>
    <dgm:cxn modelId="{E2655783-2B24-41A1-8861-8BCA0183B2D2}" type="presOf" srcId="{3882F667-E667-4D49-8185-DA152B7BC474}" destId="{4581FF1E-D56A-4F6C-ADE6-37E88E98487A}" srcOrd="0" destOrd="0" presId="urn:microsoft.com/office/officeart/2005/8/layout/list1"/>
    <dgm:cxn modelId="{DF7EF085-FA47-404C-B4D2-8B95380722AF}" type="presOf" srcId="{AF03ED7E-AD6C-4B0C-9931-ED52F21EEA02}" destId="{CE8F5FD6-9568-4B62-8F13-0B8A74262901}" srcOrd="0" destOrd="0" presId="urn:microsoft.com/office/officeart/2005/8/layout/list1"/>
    <dgm:cxn modelId="{97FA75A3-2510-428B-8444-24F2C245BBE7}" srcId="{3882F667-E667-4D49-8185-DA152B7BC474}" destId="{AF03ED7E-AD6C-4B0C-9931-ED52F21EEA02}" srcOrd="1" destOrd="0" parTransId="{2F05BF22-2B4D-4B61-BE9A-B43A26E6E106}" sibTransId="{03FB6DF4-7145-43A3-AC5F-565A6442C293}"/>
    <dgm:cxn modelId="{5E36A5A7-ABEC-41AD-95D0-92F4B940BE03}" type="presOf" srcId="{D42838C1-12D3-455C-AEEA-4AF4D7030171}" destId="{2E0C7CE1-2E4A-4FC9-A417-59E15AB51F46}" srcOrd="0" destOrd="0" presId="urn:microsoft.com/office/officeart/2005/8/layout/list1"/>
    <dgm:cxn modelId="{B06067AB-0F08-460B-BD54-9EA9D4411415}" type="presOf" srcId="{AF03ED7E-AD6C-4B0C-9931-ED52F21EEA02}" destId="{99F1CC48-31EE-425F-A11B-D13B5E628D80}" srcOrd="1" destOrd="0" presId="urn:microsoft.com/office/officeart/2005/8/layout/list1"/>
    <dgm:cxn modelId="{7D709FD8-882E-4E85-A71B-C92D41FD6913}" type="presOf" srcId="{6182CC54-32AB-43FE-BE01-52A14289FCA1}" destId="{C0139FCD-981D-432D-AD49-5188E96F8CF5}" srcOrd="0" destOrd="0" presId="urn:microsoft.com/office/officeart/2005/8/layout/list1"/>
    <dgm:cxn modelId="{2828DEEC-C459-47D2-9A91-A3388A3D2A4F}" srcId="{D42838C1-12D3-455C-AEEA-4AF4D7030171}" destId="{6182CC54-32AB-43FE-BE01-52A14289FCA1}" srcOrd="0" destOrd="0" parTransId="{91193B3C-FB9C-4E36-932B-AA56E0C2737C}" sibTransId="{2891A855-C55B-42D8-B08B-515C6ECA949E}"/>
    <dgm:cxn modelId="{B59D2FBF-CA68-4F62-8172-66CA62A620C2}" type="presParOf" srcId="{4581FF1E-D56A-4F6C-ADE6-37E88E98487A}" destId="{B84B83E4-141F-4C64-98A6-D64E31A8AFA2}" srcOrd="0" destOrd="0" presId="urn:microsoft.com/office/officeart/2005/8/layout/list1"/>
    <dgm:cxn modelId="{8875E4F5-25C8-4EF8-B281-3116C77B3E64}" type="presParOf" srcId="{B84B83E4-141F-4C64-98A6-D64E31A8AFA2}" destId="{5570E7F8-DA42-4276-A4C1-72A5BB9B52EE}" srcOrd="0" destOrd="0" presId="urn:microsoft.com/office/officeart/2005/8/layout/list1"/>
    <dgm:cxn modelId="{5F3C1349-42A8-4793-BFBD-6FBC5285EC3B}" type="presParOf" srcId="{B84B83E4-141F-4C64-98A6-D64E31A8AFA2}" destId="{64E864A3-26B7-4054-B6A9-8E8F44DFDDAC}" srcOrd="1" destOrd="0" presId="urn:microsoft.com/office/officeart/2005/8/layout/list1"/>
    <dgm:cxn modelId="{87349B88-43FA-4C71-8447-0DB263484EEC}" type="presParOf" srcId="{4581FF1E-D56A-4F6C-ADE6-37E88E98487A}" destId="{B0B63B41-C632-4AAA-B5C9-13C06F7805D1}" srcOrd="1" destOrd="0" presId="urn:microsoft.com/office/officeart/2005/8/layout/list1"/>
    <dgm:cxn modelId="{E39F91F8-D9ED-46DD-9897-9A927F3C148A}" type="presParOf" srcId="{4581FF1E-D56A-4F6C-ADE6-37E88E98487A}" destId="{556765E2-5B96-49DD-A89F-32EE3A84A173}" srcOrd="2" destOrd="0" presId="urn:microsoft.com/office/officeart/2005/8/layout/list1"/>
    <dgm:cxn modelId="{87793F91-3F07-45CC-8ACE-4FA1010EAB65}" type="presParOf" srcId="{4581FF1E-D56A-4F6C-ADE6-37E88E98487A}" destId="{194FF696-8756-4832-A68E-124D30B2486B}" srcOrd="3" destOrd="0" presId="urn:microsoft.com/office/officeart/2005/8/layout/list1"/>
    <dgm:cxn modelId="{DB519E18-D356-40C9-ABB7-085281E59939}" type="presParOf" srcId="{4581FF1E-D56A-4F6C-ADE6-37E88E98487A}" destId="{3F7081FE-6D5E-4604-A4CF-8AC51533AE11}" srcOrd="4" destOrd="0" presId="urn:microsoft.com/office/officeart/2005/8/layout/list1"/>
    <dgm:cxn modelId="{7C884BAF-713A-4800-8B88-002AEB4DC4BA}" type="presParOf" srcId="{3F7081FE-6D5E-4604-A4CF-8AC51533AE11}" destId="{CE8F5FD6-9568-4B62-8F13-0B8A74262901}" srcOrd="0" destOrd="0" presId="urn:microsoft.com/office/officeart/2005/8/layout/list1"/>
    <dgm:cxn modelId="{FAC489B9-A046-47DF-8FBC-110645FCE8F9}" type="presParOf" srcId="{3F7081FE-6D5E-4604-A4CF-8AC51533AE11}" destId="{99F1CC48-31EE-425F-A11B-D13B5E628D80}" srcOrd="1" destOrd="0" presId="urn:microsoft.com/office/officeart/2005/8/layout/list1"/>
    <dgm:cxn modelId="{978CF981-D780-46F1-86FD-F58B60E77E93}" type="presParOf" srcId="{4581FF1E-D56A-4F6C-ADE6-37E88E98487A}" destId="{A6F0E988-60FC-482E-853B-1C85F70F4FCC}" srcOrd="5" destOrd="0" presId="urn:microsoft.com/office/officeart/2005/8/layout/list1"/>
    <dgm:cxn modelId="{19798D43-6961-43E0-9872-C7638DE3D1DB}" type="presParOf" srcId="{4581FF1E-D56A-4F6C-ADE6-37E88E98487A}" destId="{F761168A-DCC8-44AE-8F41-C3876CB2C8C1}" srcOrd="6" destOrd="0" presId="urn:microsoft.com/office/officeart/2005/8/layout/list1"/>
    <dgm:cxn modelId="{30F3DB5B-E512-4C02-9548-653930449EF9}" type="presParOf" srcId="{4581FF1E-D56A-4F6C-ADE6-37E88E98487A}" destId="{D4F1A893-BB0C-4CEB-B25F-23A9A44E265A}" srcOrd="7" destOrd="0" presId="urn:microsoft.com/office/officeart/2005/8/layout/list1"/>
    <dgm:cxn modelId="{23F3FADD-FB34-4136-B563-D388ABC12E00}" type="presParOf" srcId="{4581FF1E-D56A-4F6C-ADE6-37E88E98487A}" destId="{7FF15DBD-DA7A-4956-B0B4-1381098E3922}" srcOrd="8" destOrd="0" presId="urn:microsoft.com/office/officeart/2005/8/layout/list1"/>
    <dgm:cxn modelId="{262952C0-79FA-4E51-BEF4-D1B647DF7BB5}" type="presParOf" srcId="{7FF15DBD-DA7A-4956-B0B4-1381098E3922}" destId="{2E0C7CE1-2E4A-4FC9-A417-59E15AB51F46}" srcOrd="0" destOrd="0" presId="urn:microsoft.com/office/officeart/2005/8/layout/list1"/>
    <dgm:cxn modelId="{7C249E80-0739-4B43-927F-CAFC0E3B810B}" type="presParOf" srcId="{7FF15DBD-DA7A-4956-B0B4-1381098E3922}" destId="{0BF8D92D-098A-4300-A35F-E5B187C44E45}" srcOrd="1" destOrd="0" presId="urn:microsoft.com/office/officeart/2005/8/layout/list1"/>
    <dgm:cxn modelId="{4ACCC330-CA32-4A77-ADAA-272BAB4D6F3D}" type="presParOf" srcId="{4581FF1E-D56A-4F6C-ADE6-37E88E98487A}" destId="{477F1243-57BA-4FA3-A744-0D86CAD8D1A0}" srcOrd="9" destOrd="0" presId="urn:microsoft.com/office/officeart/2005/8/layout/list1"/>
    <dgm:cxn modelId="{64976970-8EE4-47B1-80C5-4CF81A164051}" type="presParOf" srcId="{4581FF1E-D56A-4F6C-ADE6-37E88E98487A}" destId="{C0139FCD-981D-432D-AD49-5188E96F8CF5}"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82F667-E667-4D49-8185-DA152B7BC474}"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30D4239F-D43D-42B0-88ED-AD6912B94CBB}">
      <dgm:prSet phldrT="[Text]"/>
      <dgm:spPr/>
      <dgm:t>
        <a:bodyPr/>
        <a:lstStyle/>
        <a:p>
          <a:r>
            <a:rPr lang="en-US" b="1" dirty="0"/>
            <a:t>Design</a:t>
          </a:r>
        </a:p>
      </dgm:t>
      <dgm:extLst>
        <a:ext uri="{E40237B7-FDA0-4F09-8148-C483321AD2D9}">
          <dgm14:cNvPr xmlns:dgm14="http://schemas.microsoft.com/office/drawing/2010/diagram" id="0" name="" descr="Design&#10; &quot;I've, during flares, have had a really hard time getting off of the toilet. I mean, it's really weird, the way my bathroom is, the door's right in front of you, and I had nothing to grab to get up. I'd leave it open and use the doorknob to pull myself up.“ –April, 21&#10;Geography&#10; “Nobody wants to help me. I wish to God I never would've bought a house in [town name]. This is my honest to God feeling because I don't feel like they're [service providers] here to help us.” –Theresa, 65 &#10;"/>
        </a:ext>
      </dgm:extLst>
    </dgm:pt>
    <dgm:pt modelId="{B4B99CCA-6ADE-45B4-83C5-8A205B358ECD}" type="parTrans" cxnId="{7AD50A6E-634B-4619-853E-F579978D2DA4}">
      <dgm:prSet/>
      <dgm:spPr/>
      <dgm:t>
        <a:bodyPr/>
        <a:lstStyle/>
        <a:p>
          <a:endParaRPr lang="en-US"/>
        </a:p>
      </dgm:t>
    </dgm:pt>
    <dgm:pt modelId="{0E5FC897-AF41-4322-9537-35A3EB789467}" type="sibTrans" cxnId="{7AD50A6E-634B-4619-853E-F579978D2DA4}">
      <dgm:prSet/>
      <dgm:spPr/>
      <dgm:t>
        <a:bodyPr/>
        <a:lstStyle/>
        <a:p>
          <a:endParaRPr lang="en-US"/>
        </a:p>
      </dgm:t>
    </dgm:pt>
    <dgm:pt modelId="{67588430-A17A-4AB2-8470-95C5AD1360BC}">
      <dgm:prSet phldrT="[Text]"/>
      <dgm:spPr/>
      <dgm:t>
        <a:bodyPr anchor="ctr"/>
        <a:lstStyle/>
        <a:p>
          <a:r>
            <a:rPr lang="en-US" dirty="0"/>
            <a:t>"I've, during flares, have had a really hard time getting off of the toilet. I mean, it's really weird, the way my bathroom is, the door's right in front of you, and I had nothing to grab to get up. I'd leave it open and use the doorknob to pull myself up.“ –April, 21</a:t>
          </a:r>
        </a:p>
      </dgm:t>
      <dgm:extLst>
        <a:ext uri="{E40237B7-FDA0-4F09-8148-C483321AD2D9}">
          <dgm14:cNvPr xmlns:dgm14="http://schemas.microsoft.com/office/drawing/2010/diagram" id="0" name="" descr="Design&#10; &quot;I've, during flares, have had a really hard time getting off of the toilet. I mean, it's really weird, the way my bathroom is, the door's right in front of you, and I had nothing to grab to get up. I'd leave it open and use the doorknob to pull myself up.“ –April, 21&#10;Geography&#10; “Nobody wants to help me. I wish to God I never would've bought a house in [town name]. This is my honest to God feeling because I don't feel like they're [service providers] here to help us.” –Theresa, 65 &#10;"/>
        </a:ext>
      </dgm:extLst>
    </dgm:pt>
    <dgm:pt modelId="{CD235669-E1AD-4717-88F3-892C86323748}" type="parTrans" cxnId="{DDEFAA6F-D160-4C85-88BC-08BA062ED84E}">
      <dgm:prSet/>
      <dgm:spPr/>
      <dgm:t>
        <a:bodyPr/>
        <a:lstStyle/>
        <a:p>
          <a:endParaRPr lang="en-US"/>
        </a:p>
      </dgm:t>
    </dgm:pt>
    <dgm:pt modelId="{025865C1-5C11-4BF9-A5D9-B962F960A8E5}" type="sibTrans" cxnId="{DDEFAA6F-D160-4C85-88BC-08BA062ED84E}">
      <dgm:prSet/>
      <dgm:spPr/>
      <dgm:t>
        <a:bodyPr/>
        <a:lstStyle/>
        <a:p>
          <a:endParaRPr lang="en-US"/>
        </a:p>
      </dgm:t>
    </dgm:pt>
    <dgm:pt modelId="{AF03ED7E-AD6C-4B0C-9931-ED52F21EEA02}">
      <dgm:prSet phldrT="[Text]"/>
      <dgm:spPr/>
      <dgm:t>
        <a:bodyPr/>
        <a:lstStyle/>
        <a:p>
          <a:r>
            <a:rPr lang="en-US" b="1" dirty="0"/>
            <a:t>Geography</a:t>
          </a:r>
        </a:p>
      </dgm:t>
      <dgm:extLst>
        <a:ext uri="{E40237B7-FDA0-4F09-8148-C483321AD2D9}">
          <dgm14:cNvPr xmlns:dgm14="http://schemas.microsoft.com/office/drawing/2010/diagram" id="0" name="" descr="Design&#10; &quot;I've, during flares, have had a really hard time getting off of the toilet. I mean, it's really weird, the way my bathroom is, the door's right in front of you, and I had nothing to grab to get up. I'd leave it open and use the doorknob to pull myself up.“ –April, 21&#10;Geography&#10; “Nobody wants to help me. I wish to God I never would've bought a house in [town name]. This is my honest to God feeling because I don't feel like they're [service providers] here to help us.” –Theresa, 65 &#10;"/>
        </a:ext>
      </dgm:extLst>
    </dgm:pt>
    <dgm:pt modelId="{2F05BF22-2B4D-4B61-BE9A-B43A26E6E106}" type="parTrans" cxnId="{97FA75A3-2510-428B-8444-24F2C245BBE7}">
      <dgm:prSet/>
      <dgm:spPr/>
      <dgm:t>
        <a:bodyPr/>
        <a:lstStyle/>
        <a:p>
          <a:endParaRPr lang="en-US"/>
        </a:p>
      </dgm:t>
    </dgm:pt>
    <dgm:pt modelId="{03FB6DF4-7145-43A3-AC5F-565A6442C293}" type="sibTrans" cxnId="{97FA75A3-2510-428B-8444-24F2C245BBE7}">
      <dgm:prSet/>
      <dgm:spPr/>
      <dgm:t>
        <a:bodyPr/>
        <a:lstStyle/>
        <a:p>
          <a:endParaRPr lang="en-US"/>
        </a:p>
      </dgm:t>
    </dgm:pt>
    <dgm:pt modelId="{8A06D6C7-8BCC-4B7C-AB1A-31C8EAD939C0}">
      <dgm:prSet phldrT="[Text]"/>
      <dgm:spPr/>
      <dgm:t>
        <a:bodyPr anchor="ctr"/>
        <a:lstStyle/>
        <a:p>
          <a:pPr algn="l"/>
          <a:r>
            <a:rPr lang="en-US" dirty="0"/>
            <a:t>“Nobody wants to help me. I wish to God I never would've bought a house in [town name]. This is my honest to God feeling because I don't feel like they're [service providers] here to help us.” –Theresa, 65 </a:t>
          </a:r>
        </a:p>
      </dgm:t>
      <dgm:extLst>
        <a:ext uri="{E40237B7-FDA0-4F09-8148-C483321AD2D9}">
          <dgm14:cNvPr xmlns:dgm14="http://schemas.microsoft.com/office/drawing/2010/diagram" id="0" name="" descr="Design&#10; &quot;I've, during flares, have had a really hard time getting off of the toilet. I mean, it's really weird, the way my bathroom is, the door's right in front of you, and I had nothing to grab to get up. I'd leave it open and use the doorknob to pull myself up.“ –April, 21&#10;Geography&#10; “Nobody wants to help me. I wish to God I never would've bought a house in [town name]. This is my honest to God feeling because I don't feel like they're [service providers] here to help us.” –Theresa, 65 &#10;"/>
        </a:ext>
      </dgm:extLst>
    </dgm:pt>
    <dgm:pt modelId="{77739BEE-F8B5-43EC-B235-CAC27ADAA88C}" type="parTrans" cxnId="{CFBD2160-ED38-4DC8-852A-7988B961B5EE}">
      <dgm:prSet/>
      <dgm:spPr/>
      <dgm:t>
        <a:bodyPr/>
        <a:lstStyle/>
        <a:p>
          <a:endParaRPr lang="en-US"/>
        </a:p>
      </dgm:t>
    </dgm:pt>
    <dgm:pt modelId="{26841E62-31F1-4946-B368-19D87637ABAE}" type="sibTrans" cxnId="{CFBD2160-ED38-4DC8-852A-7988B961B5EE}">
      <dgm:prSet/>
      <dgm:spPr/>
      <dgm:t>
        <a:bodyPr/>
        <a:lstStyle/>
        <a:p>
          <a:endParaRPr lang="en-US"/>
        </a:p>
      </dgm:t>
    </dgm:pt>
    <dgm:pt modelId="{4581FF1E-D56A-4F6C-ADE6-37E88E98487A}" type="pres">
      <dgm:prSet presAssocID="{3882F667-E667-4D49-8185-DA152B7BC474}" presName="linear" presStyleCnt="0">
        <dgm:presLayoutVars>
          <dgm:dir/>
          <dgm:animLvl val="lvl"/>
          <dgm:resizeHandles val="exact"/>
        </dgm:presLayoutVars>
      </dgm:prSet>
      <dgm:spPr/>
    </dgm:pt>
    <dgm:pt modelId="{B84B83E4-141F-4C64-98A6-D64E31A8AFA2}" type="pres">
      <dgm:prSet presAssocID="{30D4239F-D43D-42B0-88ED-AD6912B94CBB}" presName="parentLin" presStyleCnt="0"/>
      <dgm:spPr/>
    </dgm:pt>
    <dgm:pt modelId="{5570E7F8-DA42-4276-A4C1-72A5BB9B52EE}" type="pres">
      <dgm:prSet presAssocID="{30D4239F-D43D-42B0-88ED-AD6912B94CBB}" presName="parentLeftMargin" presStyleLbl="node1" presStyleIdx="0" presStyleCnt="2"/>
      <dgm:spPr/>
    </dgm:pt>
    <dgm:pt modelId="{64E864A3-26B7-4054-B6A9-8E8F44DFDDAC}" type="pres">
      <dgm:prSet presAssocID="{30D4239F-D43D-42B0-88ED-AD6912B94CBB}" presName="parentText" presStyleLbl="node1" presStyleIdx="0" presStyleCnt="2" custLinFactNeighborY="4884">
        <dgm:presLayoutVars>
          <dgm:chMax val="0"/>
          <dgm:bulletEnabled val="1"/>
        </dgm:presLayoutVars>
      </dgm:prSet>
      <dgm:spPr/>
    </dgm:pt>
    <dgm:pt modelId="{B0B63B41-C632-4AAA-B5C9-13C06F7805D1}" type="pres">
      <dgm:prSet presAssocID="{30D4239F-D43D-42B0-88ED-AD6912B94CBB}" presName="negativeSpace" presStyleCnt="0"/>
      <dgm:spPr/>
    </dgm:pt>
    <dgm:pt modelId="{556765E2-5B96-49DD-A89F-32EE3A84A173}" type="pres">
      <dgm:prSet presAssocID="{30D4239F-D43D-42B0-88ED-AD6912B94CBB}" presName="childText" presStyleLbl="conFgAcc1" presStyleIdx="0" presStyleCnt="2">
        <dgm:presLayoutVars>
          <dgm:bulletEnabled val="1"/>
        </dgm:presLayoutVars>
      </dgm:prSet>
      <dgm:spPr/>
    </dgm:pt>
    <dgm:pt modelId="{194FF696-8756-4832-A68E-124D30B2486B}" type="pres">
      <dgm:prSet presAssocID="{0E5FC897-AF41-4322-9537-35A3EB789467}" presName="spaceBetweenRectangles" presStyleCnt="0"/>
      <dgm:spPr/>
    </dgm:pt>
    <dgm:pt modelId="{3F7081FE-6D5E-4604-A4CF-8AC51533AE11}" type="pres">
      <dgm:prSet presAssocID="{AF03ED7E-AD6C-4B0C-9931-ED52F21EEA02}" presName="parentLin" presStyleCnt="0"/>
      <dgm:spPr/>
    </dgm:pt>
    <dgm:pt modelId="{CE8F5FD6-9568-4B62-8F13-0B8A74262901}" type="pres">
      <dgm:prSet presAssocID="{AF03ED7E-AD6C-4B0C-9931-ED52F21EEA02}" presName="parentLeftMargin" presStyleLbl="node1" presStyleIdx="0" presStyleCnt="2"/>
      <dgm:spPr/>
    </dgm:pt>
    <dgm:pt modelId="{99F1CC48-31EE-425F-A11B-D13B5E628D80}" type="pres">
      <dgm:prSet presAssocID="{AF03ED7E-AD6C-4B0C-9931-ED52F21EEA02}" presName="parentText" presStyleLbl="node1" presStyleIdx="1" presStyleCnt="2">
        <dgm:presLayoutVars>
          <dgm:chMax val="0"/>
          <dgm:bulletEnabled val="1"/>
        </dgm:presLayoutVars>
      </dgm:prSet>
      <dgm:spPr/>
    </dgm:pt>
    <dgm:pt modelId="{A6F0E988-60FC-482E-853B-1C85F70F4FCC}" type="pres">
      <dgm:prSet presAssocID="{AF03ED7E-AD6C-4B0C-9931-ED52F21EEA02}" presName="negativeSpace" presStyleCnt="0"/>
      <dgm:spPr/>
    </dgm:pt>
    <dgm:pt modelId="{F761168A-DCC8-44AE-8F41-C3876CB2C8C1}" type="pres">
      <dgm:prSet presAssocID="{AF03ED7E-AD6C-4B0C-9931-ED52F21EEA02}" presName="childText" presStyleLbl="conFgAcc1" presStyleIdx="1" presStyleCnt="2">
        <dgm:presLayoutVars>
          <dgm:bulletEnabled val="1"/>
        </dgm:presLayoutVars>
      </dgm:prSet>
      <dgm:spPr/>
    </dgm:pt>
  </dgm:ptLst>
  <dgm:cxnLst>
    <dgm:cxn modelId="{160EB607-2A42-4B38-9BCF-6B114D2115F3}" type="presOf" srcId="{30D4239F-D43D-42B0-88ED-AD6912B94CBB}" destId="{64E864A3-26B7-4054-B6A9-8E8F44DFDDAC}" srcOrd="1" destOrd="0" presId="urn:microsoft.com/office/officeart/2005/8/layout/list1"/>
    <dgm:cxn modelId="{46073E2E-126B-4F84-B0F4-F51929F5725E}" type="presOf" srcId="{30D4239F-D43D-42B0-88ED-AD6912B94CBB}" destId="{5570E7F8-DA42-4276-A4C1-72A5BB9B52EE}" srcOrd="0" destOrd="0" presId="urn:microsoft.com/office/officeart/2005/8/layout/list1"/>
    <dgm:cxn modelId="{CFBD2160-ED38-4DC8-852A-7988B961B5EE}" srcId="{AF03ED7E-AD6C-4B0C-9931-ED52F21EEA02}" destId="{8A06D6C7-8BCC-4B7C-AB1A-31C8EAD939C0}" srcOrd="0" destOrd="0" parTransId="{77739BEE-F8B5-43EC-B235-CAC27ADAA88C}" sibTransId="{26841E62-31F1-4946-B368-19D87637ABAE}"/>
    <dgm:cxn modelId="{A5973C43-1E6A-4FD8-AB55-BA94438C41CF}" type="presOf" srcId="{67588430-A17A-4AB2-8470-95C5AD1360BC}" destId="{556765E2-5B96-49DD-A89F-32EE3A84A173}" srcOrd="0" destOrd="0" presId="urn:microsoft.com/office/officeart/2005/8/layout/list1"/>
    <dgm:cxn modelId="{AC5BF247-F4D1-4656-9989-391445FB9BF7}" type="presOf" srcId="{8A06D6C7-8BCC-4B7C-AB1A-31C8EAD939C0}" destId="{F761168A-DCC8-44AE-8F41-C3876CB2C8C1}" srcOrd="0" destOrd="0" presId="urn:microsoft.com/office/officeart/2005/8/layout/list1"/>
    <dgm:cxn modelId="{7AD50A6E-634B-4619-853E-F579978D2DA4}" srcId="{3882F667-E667-4D49-8185-DA152B7BC474}" destId="{30D4239F-D43D-42B0-88ED-AD6912B94CBB}" srcOrd="0" destOrd="0" parTransId="{B4B99CCA-6ADE-45B4-83C5-8A205B358ECD}" sibTransId="{0E5FC897-AF41-4322-9537-35A3EB789467}"/>
    <dgm:cxn modelId="{DDEFAA6F-D160-4C85-88BC-08BA062ED84E}" srcId="{30D4239F-D43D-42B0-88ED-AD6912B94CBB}" destId="{67588430-A17A-4AB2-8470-95C5AD1360BC}" srcOrd="0" destOrd="0" parTransId="{CD235669-E1AD-4717-88F3-892C86323748}" sibTransId="{025865C1-5C11-4BF9-A5D9-B962F960A8E5}"/>
    <dgm:cxn modelId="{E2655783-2B24-41A1-8861-8BCA0183B2D2}" type="presOf" srcId="{3882F667-E667-4D49-8185-DA152B7BC474}" destId="{4581FF1E-D56A-4F6C-ADE6-37E88E98487A}" srcOrd="0" destOrd="0" presId="urn:microsoft.com/office/officeart/2005/8/layout/list1"/>
    <dgm:cxn modelId="{DF7EF085-FA47-404C-B4D2-8B95380722AF}" type="presOf" srcId="{AF03ED7E-AD6C-4B0C-9931-ED52F21EEA02}" destId="{CE8F5FD6-9568-4B62-8F13-0B8A74262901}" srcOrd="0" destOrd="0" presId="urn:microsoft.com/office/officeart/2005/8/layout/list1"/>
    <dgm:cxn modelId="{97FA75A3-2510-428B-8444-24F2C245BBE7}" srcId="{3882F667-E667-4D49-8185-DA152B7BC474}" destId="{AF03ED7E-AD6C-4B0C-9931-ED52F21EEA02}" srcOrd="1" destOrd="0" parTransId="{2F05BF22-2B4D-4B61-BE9A-B43A26E6E106}" sibTransId="{03FB6DF4-7145-43A3-AC5F-565A6442C293}"/>
    <dgm:cxn modelId="{B06067AB-0F08-460B-BD54-9EA9D4411415}" type="presOf" srcId="{AF03ED7E-AD6C-4B0C-9931-ED52F21EEA02}" destId="{99F1CC48-31EE-425F-A11B-D13B5E628D80}" srcOrd="1" destOrd="0" presId="urn:microsoft.com/office/officeart/2005/8/layout/list1"/>
    <dgm:cxn modelId="{B59D2FBF-CA68-4F62-8172-66CA62A620C2}" type="presParOf" srcId="{4581FF1E-D56A-4F6C-ADE6-37E88E98487A}" destId="{B84B83E4-141F-4C64-98A6-D64E31A8AFA2}" srcOrd="0" destOrd="0" presId="urn:microsoft.com/office/officeart/2005/8/layout/list1"/>
    <dgm:cxn modelId="{8875E4F5-25C8-4EF8-B281-3116C77B3E64}" type="presParOf" srcId="{B84B83E4-141F-4C64-98A6-D64E31A8AFA2}" destId="{5570E7F8-DA42-4276-A4C1-72A5BB9B52EE}" srcOrd="0" destOrd="0" presId="urn:microsoft.com/office/officeart/2005/8/layout/list1"/>
    <dgm:cxn modelId="{5F3C1349-42A8-4793-BFBD-6FBC5285EC3B}" type="presParOf" srcId="{B84B83E4-141F-4C64-98A6-D64E31A8AFA2}" destId="{64E864A3-26B7-4054-B6A9-8E8F44DFDDAC}" srcOrd="1" destOrd="0" presId="urn:microsoft.com/office/officeart/2005/8/layout/list1"/>
    <dgm:cxn modelId="{87349B88-43FA-4C71-8447-0DB263484EEC}" type="presParOf" srcId="{4581FF1E-D56A-4F6C-ADE6-37E88E98487A}" destId="{B0B63B41-C632-4AAA-B5C9-13C06F7805D1}" srcOrd="1" destOrd="0" presId="urn:microsoft.com/office/officeart/2005/8/layout/list1"/>
    <dgm:cxn modelId="{E39F91F8-D9ED-46DD-9897-9A927F3C148A}" type="presParOf" srcId="{4581FF1E-D56A-4F6C-ADE6-37E88E98487A}" destId="{556765E2-5B96-49DD-A89F-32EE3A84A173}" srcOrd="2" destOrd="0" presId="urn:microsoft.com/office/officeart/2005/8/layout/list1"/>
    <dgm:cxn modelId="{87793F91-3F07-45CC-8ACE-4FA1010EAB65}" type="presParOf" srcId="{4581FF1E-D56A-4F6C-ADE6-37E88E98487A}" destId="{194FF696-8756-4832-A68E-124D30B2486B}" srcOrd="3" destOrd="0" presId="urn:microsoft.com/office/officeart/2005/8/layout/list1"/>
    <dgm:cxn modelId="{DB519E18-D356-40C9-ABB7-085281E59939}" type="presParOf" srcId="{4581FF1E-D56A-4F6C-ADE6-37E88E98487A}" destId="{3F7081FE-6D5E-4604-A4CF-8AC51533AE11}" srcOrd="4" destOrd="0" presId="urn:microsoft.com/office/officeart/2005/8/layout/list1"/>
    <dgm:cxn modelId="{7C884BAF-713A-4800-8B88-002AEB4DC4BA}" type="presParOf" srcId="{3F7081FE-6D5E-4604-A4CF-8AC51533AE11}" destId="{CE8F5FD6-9568-4B62-8F13-0B8A74262901}" srcOrd="0" destOrd="0" presId="urn:microsoft.com/office/officeart/2005/8/layout/list1"/>
    <dgm:cxn modelId="{FAC489B9-A046-47DF-8FBC-110645FCE8F9}" type="presParOf" srcId="{3F7081FE-6D5E-4604-A4CF-8AC51533AE11}" destId="{99F1CC48-31EE-425F-A11B-D13B5E628D80}" srcOrd="1" destOrd="0" presId="urn:microsoft.com/office/officeart/2005/8/layout/list1"/>
    <dgm:cxn modelId="{978CF981-D780-46F1-86FD-F58B60E77E93}" type="presParOf" srcId="{4581FF1E-D56A-4F6C-ADE6-37E88E98487A}" destId="{A6F0E988-60FC-482E-853B-1C85F70F4FCC}" srcOrd="5" destOrd="0" presId="urn:microsoft.com/office/officeart/2005/8/layout/list1"/>
    <dgm:cxn modelId="{19798D43-6961-43E0-9872-C7638DE3D1DB}" type="presParOf" srcId="{4581FF1E-D56A-4F6C-ADE6-37E88E98487A}" destId="{F761168A-DCC8-44AE-8F41-C3876CB2C8C1}"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20658-795D-4081-A793-7FBBD7451CC2}">
      <dsp:nvSpPr>
        <dsp:cNvPr id="0" name=""/>
        <dsp:cNvSpPr/>
      </dsp:nvSpPr>
      <dsp:spPr>
        <a:xfrm>
          <a:off x="1789009" y="399577"/>
          <a:ext cx="4608790" cy="1082332"/>
        </a:xfrm>
        <a:prstGeom prst="ellipse">
          <a:avLst/>
        </a:prstGeom>
        <a:solidFill>
          <a:schemeClr val="dk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EB9247-586B-474E-A5DE-C8D5AAED9824}">
      <dsp:nvSpPr>
        <dsp:cNvPr id="0" name=""/>
        <dsp:cNvSpPr/>
      </dsp:nvSpPr>
      <dsp:spPr>
        <a:xfrm>
          <a:off x="3367563" y="2215328"/>
          <a:ext cx="1385693" cy="2565876"/>
        </a:xfrm>
        <a:prstGeom prst="downArrow">
          <a:avLst/>
        </a:prstGeom>
        <a:solidFill>
          <a:schemeClr val="accent5"/>
        </a:solidFill>
        <a:ln w="1905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sp>
    <dsp:sp modelId="{56CDB376-D7EB-42A7-BC5A-96760A0998F8}">
      <dsp:nvSpPr>
        <dsp:cNvPr id="0" name=""/>
        <dsp:cNvSpPr/>
      </dsp:nvSpPr>
      <dsp:spPr>
        <a:xfrm>
          <a:off x="1782876" y="4662494"/>
          <a:ext cx="5033029" cy="805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latin typeface="Rockwell Extra Bold" panose="02060903040505020403" pitchFamily="18" charset="0"/>
            </a:rPr>
            <a:t>Community Participation</a:t>
          </a:r>
          <a:endParaRPr lang="en-US" sz="2400" kern="1200" dirty="0">
            <a:latin typeface="Rockwell Extra Bold" panose="02060903040505020403" pitchFamily="18" charset="0"/>
          </a:endParaRPr>
        </a:p>
      </dsp:txBody>
      <dsp:txXfrm>
        <a:off x="1782876" y="4662494"/>
        <a:ext cx="5033029" cy="805129"/>
      </dsp:txXfrm>
    </dsp:sp>
    <dsp:sp modelId="{687D51AE-B156-449A-B017-66FA0A08C658}">
      <dsp:nvSpPr>
        <dsp:cNvPr id="0" name=""/>
        <dsp:cNvSpPr/>
      </dsp:nvSpPr>
      <dsp:spPr>
        <a:xfrm rot="20549230">
          <a:off x="3266824" y="1592775"/>
          <a:ext cx="1927605" cy="135786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t>Environmental</a:t>
          </a:r>
          <a:endParaRPr lang="en-US" sz="1600" b="1" kern="1200" dirty="0"/>
        </a:p>
      </dsp:txBody>
      <dsp:txXfrm>
        <a:off x="3549115" y="1791630"/>
        <a:ext cx="1363023" cy="960156"/>
      </dsp:txXfrm>
    </dsp:sp>
    <dsp:sp modelId="{36CBAAE1-093B-447E-996B-A36D0D9D90C9}">
      <dsp:nvSpPr>
        <dsp:cNvPr id="0" name=""/>
        <dsp:cNvSpPr/>
      </dsp:nvSpPr>
      <dsp:spPr>
        <a:xfrm>
          <a:off x="2423048" y="626361"/>
          <a:ext cx="1605484" cy="1459747"/>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a:t>Social</a:t>
          </a:r>
          <a:endParaRPr lang="en-US" sz="2000" b="1" kern="1200" dirty="0"/>
        </a:p>
      </dsp:txBody>
      <dsp:txXfrm>
        <a:off x="2658166" y="840136"/>
        <a:ext cx="1135248" cy="1032197"/>
      </dsp:txXfrm>
    </dsp:sp>
    <dsp:sp modelId="{E59F1DFD-E65A-4E59-AAC5-CF133A0A3D99}">
      <dsp:nvSpPr>
        <dsp:cNvPr id="0" name=""/>
        <dsp:cNvSpPr/>
      </dsp:nvSpPr>
      <dsp:spPr>
        <a:xfrm rot="1135741">
          <a:off x="3771267" y="481624"/>
          <a:ext cx="1878994" cy="1326581"/>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a:t>Personal</a:t>
          </a:r>
          <a:endParaRPr lang="en-US" sz="2500" b="1" kern="1200" dirty="0"/>
        </a:p>
      </dsp:txBody>
      <dsp:txXfrm>
        <a:off x="4046439" y="675897"/>
        <a:ext cx="1328650" cy="938035"/>
      </dsp:txXfrm>
    </dsp:sp>
    <dsp:sp modelId="{666BEDFB-5BB7-4A06-BBF7-90599D9EB1A2}">
      <dsp:nvSpPr>
        <dsp:cNvPr id="0" name=""/>
        <dsp:cNvSpPr/>
      </dsp:nvSpPr>
      <dsp:spPr>
        <a:xfrm>
          <a:off x="1646242" y="264215"/>
          <a:ext cx="4914234" cy="2738232"/>
        </a:xfrm>
        <a:prstGeom prst="funnel">
          <a:avLst/>
        </a:prstGeom>
        <a:solidFill>
          <a:schemeClr val="dk1">
            <a:alpha val="40000"/>
            <a:tint val="40000"/>
            <a:hueOff val="0"/>
            <a:satOff val="0"/>
            <a:lumOff val="0"/>
            <a:alphaOff val="0"/>
          </a:schemeClr>
        </a:solidFill>
        <a:ln w="10000"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765E2-5B96-49DD-A89F-32EE3A84A173}">
      <dsp:nvSpPr>
        <dsp:cNvPr id="0" name=""/>
        <dsp:cNvSpPr/>
      </dsp:nvSpPr>
      <dsp:spPr>
        <a:xfrm>
          <a:off x="0" y="447315"/>
          <a:ext cx="10515600" cy="19845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“I realized I wasn't able to get around in my bathroom. I still need handicapped faucets because I can't turn the bathtub off, if that makes sense. Its got one of those knob ones that's kind of like a dial like thing, but it's hard for me to turn because I lost 225 pounds four years ago when I had surgery to lose weight. I lost all my strength too.” – Connie, 49</a:t>
          </a:r>
        </a:p>
      </dsp:txBody>
      <dsp:txXfrm>
        <a:off x="0" y="447315"/>
        <a:ext cx="10515600" cy="1984500"/>
      </dsp:txXfrm>
    </dsp:sp>
    <dsp:sp modelId="{64E864A3-26B7-4054-B6A9-8E8F44DFDDAC}">
      <dsp:nvSpPr>
        <dsp:cNvPr id="0" name=""/>
        <dsp:cNvSpPr/>
      </dsp:nvSpPr>
      <dsp:spPr>
        <a:xfrm>
          <a:off x="525780" y="152115"/>
          <a:ext cx="7360920" cy="590400"/>
        </a:xfrm>
        <a:prstGeom prst="roundRect">
          <a:avLst/>
        </a:prstGeom>
        <a:solidFill>
          <a:srgbClr val="7030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US" sz="2000" b="1" kern="1200" dirty="0"/>
            <a:t>Physical health</a:t>
          </a:r>
        </a:p>
      </dsp:txBody>
      <dsp:txXfrm>
        <a:off x="554601" y="180936"/>
        <a:ext cx="7303278" cy="532758"/>
      </dsp:txXfrm>
    </dsp:sp>
    <dsp:sp modelId="{F761168A-DCC8-44AE-8F41-C3876CB2C8C1}">
      <dsp:nvSpPr>
        <dsp:cNvPr id="0" name=""/>
        <dsp:cNvSpPr/>
      </dsp:nvSpPr>
      <dsp:spPr>
        <a:xfrm>
          <a:off x="0" y="2835016"/>
          <a:ext cx="10515600" cy="1134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“I had to take prescribed medication just to get through a day in that place.”- Tina, 57</a:t>
          </a:r>
        </a:p>
      </dsp:txBody>
      <dsp:txXfrm>
        <a:off x="0" y="2835016"/>
        <a:ext cx="10515600" cy="1134000"/>
      </dsp:txXfrm>
    </dsp:sp>
    <dsp:sp modelId="{99F1CC48-31EE-425F-A11B-D13B5E628D80}">
      <dsp:nvSpPr>
        <dsp:cNvPr id="0" name=""/>
        <dsp:cNvSpPr/>
      </dsp:nvSpPr>
      <dsp:spPr>
        <a:xfrm>
          <a:off x="525780" y="2539815"/>
          <a:ext cx="7360920" cy="590400"/>
        </a:xfrm>
        <a:prstGeom prst="roundRect">
          <a:avLst/>
        </a:prstGeom>
        <a:solidFill>
          <a:srgbClr val="7030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US" sz="2000" b="1" kern="1200" dirty="0"/>
            <a:t>Mental health</a:t>
          </a:r>
        </a:p>
      </dsp:txBody>
      <dsp:txXfrm>
        <a:off x="554601" y="2568636"/>
        <a:ext cx="7303278" cy="532758"/>
      </dsp:txXfrm>
    </dsp:sp>
    <dsp:sp modelId="{C0139FCD-981D-432D-AD49-5188E96F8CF5}">
      <dsp:nvSpPr>
        <dsp:cNvPr id="0" name=""/>
        <dsp:cNvSpPr/>
      </dsp:nvSpPr>
      <dsp:spPr>
        <a:xfrm>
          <a:off x="0" y="4372216"/>
          <a:ext cx="10515600" cy="14175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"Yeah, and it's[steps at home entrance]just been a pain ever since. Even trying to get into it or use it, for me is because there's really a wide step over and it's just that slippery area where I could fall down and bust my butt or head.“ – Steve, 50</a:t>
          </a:r>
        </a:p>
      </dsp:txBody>
      <dsp:txXfrm>
        <a:off x="0" y="4372216"/>
        <a:ext cx="10515600" cy="1417500"/>
      </dsp:txXfrm>
    </dsp:sp>
    <dsp:sp modelId="{0BF8D92D-098A-4300-A35F-E5B187C44E45}">
      <dsp:nvSpPr>
        <dsp:cNvPr id="0" name=""/>
        <dsp:cNvSpPr/>
      </dsp:nvSpPr>
      <dsp:spPr>
        <a:xfrm>
          <a:off x="525780" y="4077016"/>
          <a:ext cx="7360920" cy="590400"/>
        </a:xfrm>
        <a:prstGeom prst="roundRect">
          <a:avLst/>
        </a:prstGeom>
        <a:solidFill>
          <a:srgbClr val="7030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US" sz="2000" b="1" kern="1200" dirty="0"/>
            <a:t>Safety</a:t>
          </a:r>
        </a:p>
      </dsp:txBody>
      <dsp:txXfrm>
        <a:off x="554601" y="4105837"/>
        <a:ext cx="7303278"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765E2-5B96-49DD-A89F-32EE3A84A173}">
      <dsp:nvSpPr>
        <dsp:cNvPr id="0" name=""/>
        <dsp:cNvSpPr/>
      </dsp:nvSpPr>
      <dsp:spPr>
        <a:xfrm>
          <a:off x="0" y="679612"/>
          <a:ext cx="10515600" cy="1488374"/>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127" tIns="437388" rIns="816127" bIns="149352"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"Yeah. He [spouse]helps me get dressed. I can't bend over and do my socks. And sometimes, we've </a:t>
          </a:r>
          <a:r>
            <a:rPr lang="en-US" sz="2100" kern="1200" dirty="0" err="1"/>
            <a:t>gotta</a:t>
          </a:r>
          <a:r>
            <a:rPr lang="en-US" sz="2100" kern="1200" dirty="0"/>
            <a:t> remember and I have to remember that he's disabled, too. He was in a motorcycle accident so we </a:t>
          </a:r>
          <a:r>
            <a:rPr lang="en-US" sz="2100" kern="1200" dirty="0" err="1"/>
            <a:t>kinda</a:t>
          </a:r>
          <a:r>
            <a:rPr lang="en-US" sz="2100" kern="1200" dirty="0"/>
            <a:t> struggle.“ –Cora, 57</a:t>
          </a:r>
        </a:p>
      </dsp:txBody>
      <dsp:txXfrm>
        <a:off x="0" y="679612"/>
        <a:ext cx="10515600" cy="1488374"/>
      </dsp:txXfrm>
    </dsp:sp>
    <dsp:sp modelId="{64E864A3-26B7-4054-B6A9-8E8F44DFDDAC}">
      <dsp:nvSpPr>
        <dsp:cNvPr id="0" name=""/>
        <dsp:cNvSpPr/>
      </dsp:nvSpPr>
      <dsp:spPr>
        <a:xfrm>
          <a:off x="525780" y="369652"/>
          <a:ext cx="7360920" cy="61992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33450">
            <a:lnSpc>
              <a:spcPct val="90000"/>
            </a:lnSpc>
            <a:spcBef>
              <a:spcPct val="0"/>
            </a:spcBef>
            <a:spcAft>
              <a:spcPct val="35000"/>
            </a:spcAft>
            <a:buNone/>
          </a:pPr>
          <a:r>
            <a:rPr lang="en-US" sz="2100" b="1" kern="1200" dirty="0"/>
            <a:t>Interpersonal</a:t>
          </a:r>
        </a:p>
      </dsp:txBody>
      <dsp:txXfrm>
        <a:off x="556042" y="399914"/>
        <a:ext cx="7300396" cy="559396"/>
      </dsp:txXfrm>
    </dsp:sp>
    <dsp:sp modelId="{F761168A-DCC8-44AE-8F41-C3876CB2C8C1}">
      <dsp:nvSpPr>
        <dsp:cNvPr id="0" name=""/>
        <dsp:cNvSpPr/>
      </dsp:nvSpPr>
      <dsp:spPr>
        <a:xfrm>
          <a:off x="0" y="2591347"/>
          <a:ext cx="10515600" cy="1190700"/>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127" tIns="437388" rIns="816127" bIns="149352"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"The only thing that keeps me from doing what I can do is that I don't have a way to get there or I don't have a ride. You give me a ride. I'm there." –Sheri, 60 </a:t>
          </a:r>
        </a:p>
      </dsp:txBody>
      <dsp:txXfrm>
        <a:off x="0" y="2591347"/>
        <a:ext cx="10515600" cy="1190700"/>
      </dsp:txXfrm>
    </dsp:sp>
    <dsp:sp modelId="{99F1CC48-31EE-425F-A11B-D13B5E628D80}">
      <dsp:nvSpPr>
        <dsp:cNvPr id="0" name=""/>
        <dsp:cNvSpPr/>
      </dsp:nvSpPr>
      <dsp:spPr>
        <a:xfrm>
          <a:off x="525780" y="2281387"/>
          <a:ext cx="7360920" cy="61992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33450">
            <a:lnSpc>
              <a:spcPct val="90000"/>
            </a:lnSpc>
            <a:spcBef>
              <a:spcPct val="0"/>
            </a:spcBef>
            <a:spcAft>
              <a:spcPct val="35000"/>
            </a:spcAft>
            <a:buNone/>
          </a:pPr>
          <a:r>
            <a:rPr lang="en-US" sz="2100" b="1" kern="1200" dirty="0"/>
            <a:t>Services and supports</a:t>
          </a:r>
        </a:p>
      </dsp:txBody>
      <dsp:txXfrm>
        <a:off x="556042" y="2311649"/>
        <a:ext cx="7300396" cy="559396"/>
      </dsp:txXfrm>
    </dsp:sp>
    <dsp:sp modelId="{C0139FCD-981D-432D-AD49-5188E96F8CF5}">
      <dsp:nvSpPr>
        <dsp:cNvPr id="0" name=""/>
        <dsp:cNvSpPr/>
      </dsp:nvSpPr>
      <dsp:spPr>
        <a:xfrm>
          <a:off x="0" y="4205407"/>
          <a:ext cx="10515600" cy="1794890"/>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127" tIns="437388" rIns="816127" bIns="149352"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"I'm not risking housing for anybody...I mean I could do it, it’s not worth the energy, but its </a:t>
          </a:r>
          <a:r>
            <a:rPr lang="en-US" sz="2100" kern="1200" dirty="0" err="1"/>
            <a:t>ok.I’m</a:t>
          </a:r>
          <a:r>
            <a:rPr lang="en-US" sz="2100" kern="1200" dirty="0"/>
            <a:t> not going to fight with her about it. I only had to wait 5 months to get housing, which is unheard of...so, you know I'm just like fine, I make concessions all the time.“ – Jocelyn, 50</a:t>
          </a:r>
        </a:p>
      </dsp:txBody>
      <dsp:txXfrm>
        <a:off x="0" y="4205407"/>
        <a:ext cx="10515600" cy="1794890"/>
      </dsp:txXfrm>
    </dsp:sp>
    <dsp:sp modelId="{0BF8D92D-098A-4300-A35F-E5B187C44E45}">
      <dsp:nvSpPr>
        <dsp:cNvPr id="0" name=""/>
        <dsp:cNvSpPr/>
      </dsp:nvSpPr>
      <dsp:spPr>
        <a:xfrm>
          <a:off x="525780" y="3895447"/>
          <a:ext cx="7360920" cy="61992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33450">
            <a:lnSpc>
              <a:spcPct val="90000"/>
            </a:lnSpc>
            <a:spcBef>
              <a:spcPct val="0"/>
            </a:spcBef>
            <a:spcAft>
              <a:spcPct val="35000"/>
            </a:spcAft>
            <a:buNone/>
          </a:pPr>
          <a:r>
            <a:rPr lang="en-US" sz="2100" b="1" kern="1200" dirty="0"/>
            <a:t>Systems</a:t>
          </a:r>
        </a:p>
      </dsp:txBody>
      <dsp:txXfrm>
        <a:off x="556042" y="3925709"/>
        <a:ext cx="7300396" cy="559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765E2-5B96-49DD-A89F-32EE3A84A173}">
      <dsp:nvSpPr>
        <dsp:cNvPr id="0" name=""/>
        <dsp:cNvSpPr/>
      </dsp:nvSpPr>
      <dsp:spPr>
        <a:xfrm>
          <a:off x="0" y="410303"/>
          <a:ext cx="10515600" cy="2679075"/>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127" tIns="562356" rIns="816127" bIns="192024"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a:t>"I've, during flares, have had a really hard time getting off of the toilet. I mean, it's really weird, the way my bathroom is, the door's right in front of you, and I had nothing to grab to get up. I'd leave it open and use the doorknob to pull myself up.“ –April, 21</a:t>
          </a:r>
        </a:p>
      </dsp:txBody>
      <dsp:txXfrm>
        <a:off x="0" y="410303"/>
        <a:ext cx="10515600" cy="2679075"/>
      </dsp:txXfrm>
    </dsp:sp>
    <dsp:sp modelId="{64E864A3-26B7-4054-B6A9-8E8F44DFDDAC}">
      <dsp:nvSpPr>
        <dsp:cNvPr id="0" name=""/>
        <dsp:cNvSpPr/>
      </dsp:nvSpPr>
      <dsp:spPr>
        <a:xfrm>
          <a:off x="525780" y="50710"/>
          <a:ext cx="7360920" cy="79704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00150">
            <a:lnSpc>
              <a:spcPct val="90000"/>
            </a:lnSpc>
            <a:spcBef>
              <a:spcPct val="0"/>
            </a:spcBef>
            <a:spcAft>
              <a:spcPct val="35000"/>
            </a:spcAft>
            <a:buNone/>
          </a:pPr>
          <a:r>
            <a:rPr lang="en-US" sz="2700" b="1" kern="1200" dirty="0"/>
            <a:t>Design</a:t>
          </a:r>
        </a:p>
      </dsp:txBody>
      <dsp:txXfrm>
        <a:off x="564688" y="89618"/>
        <a:ext cx="7283104" cy="719224"/>
      </dsp:txXfrm>
    </dsp:sp>
    <dsp:sp modelId="{F761168A-DCC8-44AE-8F41-C3876CB2C8C1}">
      <dsp:nvSpPr>
        <dsp:cNvPr id="0" name=""/>
        <dsp:cNvSpPr/>
      </dsp:nvSpPr>
      <dsp:spPr>
        <a:xfrm>
          <a:off x="0" y="3633698"/>
          <a:ext cx="10515600" cy="2296350"/>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127" tIns="562356" rIns="816127" bIns="192024"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a:t>“Nobody wants to help me. I wish to God I never would've bought a house in [town name]. This is my honest to God feeling because I don't feel like they're [service providers] here to help us.” –Theresa, 65 </a:t>
          </a:r>
        </a:p>
      </dsp:txBody>
      <dsp:txXfrm>
        <a:off x="0" y="3633698"/>
        <a:ext cx="10515600" cy="2296350"/>
      </dsp:txXfrm>
    </dsp:sp>
    <dsp:sp modelId="{99F1CC48-31EE-425F-A11B-D13B5E628D80}">
      <dsp:nvSpPr>
        <dsp:cNvPr id="0" name=""/>
        <dsp:cNvSpPr/>
      </dsp:nvSpPr>
      <dsp:spPr>
        <a:xfrm>
          <a:off x="525780" y="3235178"/>
          <a:ext cx="7360920" cy="79704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00150">
            <a:lnSpc>
              <a:spcPct val="90000"/>
            </a:lnSpc>
            <a:spcBef>
              <a:spcPct val="0"/>
            </a:spcBef>
            <a:spcAft>
              <a:spcPct val="35000"/>
            </a:spcAft>
            <a:buNone/>
          </a:pPr>
          <a:r>
            <a:rPr lang="en-US" sz="2700" b="1" kern="1200" dirty="0"/>
            <a:t>Geography</a:t>
          </a:r>
        </a:p>
      </dsp:txBody>
      <dsp:txXfrm>
        <a:off x="564688" y="3274086"/>
        <a:ext cx="7283104" cy="719224"/>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A9A55E-AF97-49FC-8D5F-65D3ABB9E7A4}" type="datetimeFigureOut">
              <a:rPr lang="en-US" smtClean="0"/>
              <a:t>10/12/2021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C14BA-D3F2-489E-BDBA-BB61A2D95A7A}" type="slidenum">
              <a:rPr lang="en-US" smtClean="0"/>
              <a:t>‹#›</a:t>
            </a:fld>
            <a:endParaRPr lang="en-US"/>
          </a:p>
        </p:txBody>
      </p:sp>
    </p:spTree>
    <p:extLst>
      <p:ext uri="{BB962C8B-B14F-4D97-AF65-F5344CB8AC3E}">
        <p14:creationId xmlns:p14="http://schemas.microsoft.com/office/powerpoint/2010/main" val="4186422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Physical health</a:t>
            </a:r>
          </a:p>
          <a:p>
            <a:pPr lvl="1" fontAlgn="base"/>
            <a:r>
              <a:rPr lang="en-US" dirty="0"/>
              <a:t>“I realized I wasn't able to get around in my bathroom. I still need handicapped faucets because I can't turn the bathtub off, if that makes sense. Its got one of those knob ones that's kind of like a dial like thing, but it's hard for me to turn because I lost 225 pounds four years ago when I had surgery to lose weight. I lost all my strength too.”</a:t>
            </a:r>
          </a:p>
          <a:p>
            <a:pPr fontAlgn="base"/>
            <a:r>
              <a:rPr lang="en-US" dirty="0"/>
              <a:t>Mental health</a:t>
            </a:r>
          </a:p>
          <a:p>
            <a:pPr lvl="1" fontAlgn="base"/>
            <a:r>
              <a:rPr lang="en-US" dirty="0"/>
              <a:t>“I had to take prescribed medication just to get through a day in that place.”</a:t>
            </a:r>
            <a:endParaRPr lang="en-US" sz="1250" dirty="0"/>
          </a:p>
          <a:p>
            <a:pPr fontAlgn="base"/>
            <a:r>
              <a:rPr lang="en-US" dirty="0"/>
              <a:t>Safety</a:t>
            </a:r>
          </a:p>
          <a:p>
            <a:pPr lvl="1" fontAlgn="base"/>
            <a:r>
              <a:rPr lang="en-US" dirty="0"/>
              <a:t>"Yeah, and it's[steps at home entrance]just been a pain ever since. Even trying to get into it or use it, for me is because there's really a wide step over and it's just that slippery area where I could fall down and bust my butt or head."</a:t>
            </a:r>
            <a:endParaRPr lang="en-US" sz="1250" dirty="0"/>
          </a:p>
          <a:p>
            <a:endParaRPr lang="en-US" dirty="0"/>
          </a:p>
          <a:p>
            <a:endParaRPr lang="en-US" dirty="0"/>
          </a:p>
        </p:txBody>
      </p:sp>
      <p:sp>
        <p:nvSpPr>
          <p:cNvPr id="4" name="Slide Number Placeholder 3"/>
          <p:cNvSpPr>
            <a:spLocks noGrp="1"/>
          </p:cNvSpPr>
          <p:nvPr>
            <p:ph type="sldNum" sz="quarter" idx="10"/>
          </p:nvPr>
        </p:nvSpPr>
        <p:spPr/>
        <p:txBody>
          <a:bodyPr/>
          <a:lstStyle/>
          <a:p>
            <a:fld id="{D57C14BA-D3F2-489E-BDBA-BB61A2D95A7A}" type="slidenum">
              <a:rPr lang="en-US" smtClean="0"/>
              <a:t>7</a:t>
            </a:fld>
            <a:endParaRPr lang="en-US"/>
          </a:p>
        </p:txBody>
      </p:sp>
    </p:spTree>
    <p:extLst>
      <p:ext uri="{BB962C8B-B14F-4D97-AF65-F5344CB8AC3E}">
        <p14:creationId xmlns:p14="http://schemas.microsoft.com/office/powerpoint/2010/main" val="2790814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Interpersonal</a:t>
            </a:r>
          </a:p>
          <a:p>
            <a:pPr lvl="1" fontAlgn="base"/>
            <a:r>
              <a:rPr lang="en-US" dirty="0"/>
              <a:t>"Yeah. He [spouse]helps me get dressed. I can't bend over and do my socks. And sometimes, we've </a:t>
            </a:r>
            <a:r>
              <a:rPr lang="en-US" dirty="0" err="1"/>
              <a:t>gotta</a:t>
            </a:r>
            <a:r>
              <a:rPr lang="en-US" dirty="0"/>
              <a:t> remember and I have to </a:t>
            </a:r>
            <a:r>
              <a:rPr lang="en-US" dirty="0" err="1"/>
              <a:t>rememberthat</a:t>
            </a:r>
            <a:r>
              <a:rPr lang="en-US" dirty="0"/>
              <a:t> he's disabled, too. He was in a motorcycle accident so we </a:t>
            </a:r>
            <a:r>
              <a:rPr lang="en-US" dirty="0" err="1"/>
              <a:t>kinda</a:t>
            </a:r>
            <a:r>
              <a:rPr lang="en-US" dirty="0"/>
              <a:t> struggle."</a:t>
            </a:r>
          </a:p>
          <a:p>
            <a:pPr fontAlgn="base"/>
            <a:r>
              <a:rPr lang="en-US" dirty="0"/>
              <a:t>Services and supports</a:t>
            </a:r>
          </a:p>
          <a:p>
            <a:pPr lvl="1" fontAlgn="base"/>
            <a:r>
              <a:rPr lang="en-US" dirty="0"/>
              <a:t>"Laundry, groceries. She[aide]does. She drives most of the time, I can't really. If I go somewhere where and I don't have my walker, I do it </a:t>
            </a:r>
            <a:r>
              <a:rPr lang="en-US" dirty="0" err="1"/>
              <a:t>withoutshoes</a:t>
            </a:r>
            <a:r>
              <a:rPr lang="en-US" dirty="0"/>
              <a:t>[for balance]. In </a:t>
            </a:r>
            <a:r>
              <a:rPr lang="en-US" dirty="0" err="1"/>
              <a:t>fact,I</a:t>
            </a:r>
            <a:r>
              <a:rPr lang="en-US" dirty="0"/>
              <a:t> went without shoes a lot of winter because I didn't have an aide and I was out in the snow."</a:t>
            </a:r>
          </a:p>
          <a:p>
            <a:pPr fontAlgn="base"/>
            <a:r>
              <a:rPr lang="en-US" dirty="0"/>
              <a:t>Systems</a:t>
            </a:r>
          </a:p>
          <a:p>
            <a:pPr lvl="1" fontAlgn="base"/>
            <a:r>
              <a:rPr lang="en-US" dirty="0"/>
              <a:t>"I'm not risking housing for anybody...I mean I could do it, it’s not worth the energy, but its </a:t>
            </a:r>
            <a:r>
              <a:rPr lang="en-US" dirty="0" err="1"/>
              <a:t>ok.I’m</a:t>
            </a:r>
            <a:r>
              <a:rPr lang="en-US" dirty="0"/>
              <a:t> not going to fight with her about it. I only had to wait 5 months to get housing, which is unheard of...so, you know I'm just like fine, I make concessions all the time."</a:t>
            </a:r>
          </a:p>
          <a:p>
            <a:endParaRPr lang="en-US" dirty="0"/>
          </a:p>
          <a:p>
            <a:endParaRPr lang="en-US" dirty="0"/>
          </a:p>
        </p:txBody>
      </p:sp>
      <p:sp>
        <p:nvSpPr>
          <p:cNvPr id="4" name="Slide Number Placeholder 3"/>
          <p:cNvSpPr>
            <a:spLocks noGrp="1"/>
          </p:cNvSpPr>
          <p:nvPr>
            <p:ph type="sldNum" sz="quarter" idx="10"/>
          </p:nvPr>
        </p:nvSpPr>
        <p:spPr/>
        <p:txBody>
          <a:bodyPr/>
          <a:lstStyle/>
          <a:p>
            <a:fld id="{D57C14BA-D3F2-489E-BDBA-BB61A2D95A7A}" type="slidenum">
              <a:rPr lang="en-US" smtClean="0"/>
              <a:t>9</a:t>
            </a:fld>
            <a:endParaRPr lang="en-US"/>
          </a:p>
        </p:txBody>
      </p:sp>
    </p:spTree>
    <p:extLst>
      <p:ext uri="{BB962C8B-B14F-4D97-AF65-F5344CB8AC3E}">
        <p14:creationId xmlns:p14="http://schemas.microsoft.com/office/powerpoint/2010/main" val="1627774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Design</a:t>
            </a:r>
          </a:p>
          <a:p>
            <a:pPr lvl="1" fontAlgn="base"/>
            <a:r>
              <a:rPr lang="en-US" dirty="0"/>
              <a:t>"I've, during flares, have had a really hard time getting off of the toilet. I mean, it's really weird, the way my bathroom is, the door's right in front of you, and I had nothing to grab to get up. I'd leave it open and use the doorknob to pull myself up."</a:t>
            </a:r>
          </a:p>
          <a:p>
            <a:pPr fontAlgn="base"/>
            <a:r>
              <a:rPr lang="en-US" dirty="0"/>
              <a:t>Geography</a:t>
            </a:r>
          </a:p>
          <a:p>
            <a:pPr lvl="1" fontAlgn="base"/>
            <a:r>
              <a:rPr lang="en-US" dirty="0"/>
              <a:t>“Nobody wants to help me. I wish to God I never would've bought a house in [town name]. This is my honest to God feeling because I don't feel like they're [service providers] here to help us.”</a:t>
            </a:r>
          </a:p>
          <a:p>
            <a:endParaRPr lang="en-US" dirty="0"/>
          </a:p>
          <a:p>
            <a:endParaRPr lang="en-US" dirty="0"/>
          </a:p>
        </p:txBody>
      </p:sp>
      <p:sp>
        <p:nvSpPr>
          <p:cNvPr id="4" name="Slide Number Placeholder 3"/>
          <p:cNvSpPr>
            <a:spLocks noGrp="1"/>
          </p:cNvSpPr>
          <p:nvPr>
            <p:ph type="sldNum" sz="quarter" idx="10"/>
          </p:nvPr>
        </p:nvSpPr>
        <p:spPr/>
        <p:txBody>
          <a:bodyPr/>
          <a:lstStyle/>
          <a:p>
            <a:fld id="{D57C14BA-D3F2-489E-BDBA-BB61A2D95A7A}" type="slidenum">
              <a:rPr lang="en-US" smtClean="0"/>
              <a:t>11</a:t>
            </a:fld>
            <a:endParaRPr lang="en-US"/>
          </a:p>
        </p:txBody>
      </p:sp>
    </p:spTree>
    <p:extLst>
      <p:ext uri="{BB962C8B-B14F-4D97-AF65-F5344CB8AC3E}">
        <p14:creationId xmlns:p14="http://schemas.microsoft.com/office/powerpoint/2010/main" val="982944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8B9EBBA-996F-894A-B54A-D6246ED52CEA}" type="datetimeFigureOut">
              <a:rPr lang="en-US" smtClean="0"/>
              <a:pPr/>
              <a:t>10/12/2021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942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306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6533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913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5936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1719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0300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622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2294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093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434107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9B482E8-6E0E-1B4F-B1FD-C69DB9E858D9}" type="datetimeFigureOut">
              <a:rPr lang="en-US" smtClean="0"/>
              <a:pPr/>
              <a:t>10/12/2021</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2670760"/>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Lillie.Greiman@umontana.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569866"/>
            <a:ext cx="9144000" cy="2387600"/>
          </a:xfrm>
        </p:spPr>
        <p:txBody>
          <a:bodyPr/>
          <a:lstStyle/>
          <a:p>
            <a:r>
              <a:rPr lang="en-US" b="1" dirty="0"/>
              <a:t>A Usable Home</a:t>
            </a:r>
            <a:endParaRPr lang="en-US" dirty="0"/>
          </a:p>
        </p:txBody>
      </p:sp>
      <p:sp>
        <p:nvSpPr>
          <p:cNvPr id="3" name="Subtitle 2"/>
          <p:cNvSpPr>
            <a:spLocks noGrp="1"/>
          </p:cNvSpPr>
          <p:nvPr>
            <p:ph type="subTitle" idx="1"/>
          </p:nvPr>
        </p:nvSpPr>
        <p:spPr>
          <a:xfrm>
            <a:off x="1523999" y="3964897"/>
            <a:ext cx="9144000" cy="1437332"/>
          </a:xfrm>
        </p:spPr>
        <p:txBody>
          <a:bodyPr/>
          <a:lstStyle/>
          <a:p>
            <a:r>
              <a:rPr lang="en-US" b="1" dirty="0"/>
              <a:t>A qualitative investigation of the relationship between home usability and community participation for people with disabilities</a:t>
            </a:r>
            <a:endParaRPr lang="en-US" dirty="0"/>
          </a:p>
        </p:txBody>
      </p:sp>
      <p:pic>
        <p:nvPicPr>
          <p:cNvPr id="4" name="Picture 3" descr="A graphic of two houses, one red, one yellow on a green swirl of grass." title="Home Usability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5045" y="463152"/>
            <a:ext cx="2601908" cy="2427436"/>
          </a:xfrm>
          <a:prstGeom prst="rect">
            <a:avLst/>
          </a:prstGeom>
        </p:spPr>
      </p:pic>
    </p:spTree>
    <p:extLst>
      <p:ext uri="{BB962C8B-B14F-4D97-AF65-F5344CB8AC3E}">
        <p14:creationId xmlns:p14="http://schemas.microsoft.com/office/powerpoint/2010/main" val="398728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rPr>
              <a:t>Environmental</a:t>
            </a:r>
            <a:r>
              <a:rPr lang="en-US" dirty="0">
                <a:solidFill>
                  <a:schemeClr val="accent2"/>
                </a:solidFill>
              </a:rPr>
              <a:t> </a:t>
            </a:r>
            <a:r>
              <a:rPr lang="en-US" b="1" dirty="0">
                <a:solidFill>
                  <a:schemeClr val="accent2"/>
                </a:solidFill>
              </a:rPr>
              <a:t>factors</a:t>
            </a:r>
          </a:p>
        </p:txBody>
      </p:sp>
      <p:sp>
        <p:nvSpPr>
          <p:cNvPr id="3" name="Content Placeholder 2"/>
          <p:cNvSpPr>
            <a:spLocks noGrp="1"/>
          </p:cNvSpPr>
          <p:nvPr>
            <p:ph type="body" idx="1"/>
          </p:nvPr>
        </p:nvSpPr>
        <p:spPr/>
        <p:txBody>
          <a:bodyPr>
            <a:normAutofit/>
          </a:bodyPr>
          <a:lstStyle/>
          <a:p>
            <a:r>
              <a:rPr lang="en-US" dirty="0">
                <a:solidFill>
                  <a:schemeClr val="tx1"/>
                </a:solidFill>
              </a:rPr>
              <a:t>Environmental factors represent both the immediate home environment in terms of home design, layout, and quality, as well as the surrounding neighborhood and geographic location (e.g., in a rural area, or different neighborhoods/communities). </a:t>
            </a:r>
          </a:p>
        </p:txBody>
      </p:sp>
    </p:spTree>
    <p:extLst>
      <p:ext uri="{BB962C8B-B14F-4D97-AF65-F5344CB8AC3E}">
        <p14:creationId xmlns:p14="http://schemas.microsoft.com/office/powerpoint/2010/main" val="3648506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a:extLs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2767407074"/>
              </p:ext>
            </p:extLst>
          </p:nvPr>
        </p:nvGraphicFramePr>
        <p:xfrm>
          <a:off x="838200" y="235131"/>
          <a:ext cx="10515600" cy="5941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D42E02C1-48B9-40FC-A5B8-113B25F5BA3A}"/>
              </a:ext>
            </a:extLst>
          </p:cNvPr>
          <p:cNvSpPr>
            <a:spLocks noGrp="1"/>
          </p:cNvSpPr>
          <p:nvPr>
            <p:ph type="title" idx="4294967295"/>
          </p:nvPr>
        </p:nvSpPr>
        <p:spPr>
          <a:xfrm>
            <a:off x="1143000" y="-1356360"/>
            <a:ext cx="9875520" cy="1356360"/>
          </a:xfrm>
        </p:spPr>
        <p:txBody>
          <a:bodyPr vert="horz" lIns="91440" tIns="45720" rIns="91440" bIns="45720" rtlCol="0" anchor="b">
            <a:normAutofit/>
          </a:bodyPr>
          <a:lstStyle/>
          <a:p>
            <a:r>
              <a:rPr lang="en-US" dirty="0"/>
              <a:t>More testimonials            </a:t>
            </a:r>
          </a:p>
        </p:txBody>
      </p:sp>
    </p:spTree>
    <p:extLst>
      <p:ext uri="{BB962C8B-B14F-4D97-AF65-F5344CB8AC3E}">
        <p14:creationId xmlns:p14="http://schemas.microsoft.com/office/powerpoint/2010/main" val="3517081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43442" y="3294450"/>
            <a:ext cx="3673704" cy="3427362"/>
          </a:xfrm>
          <a:prstGeom prst="rect">
            <a:avLst/>
          </a:prstGeom>
          <a:noFill/>
        </p:spPr>
      </p:pic>
      <p:sp>
        <p:nvSpPr>
          <p:cNvPr id="2" name="Title 1">
            <a:extLst>
              <a:ext uri="{C183D7F6-B498-43B3-948B-1728B52AA6E4}">
                <adec:decorative xmlns:adec="http://schemas.microsoft.com/office/drawing/2017/decorative" val="1"/>
              </a:ext>
            </a:extLst>
          </p:cNvPr>
          <p:cNvSpPr>
            <a:spLocks noGrp="1"/>
          </p:cNvSpPr>
          <p:nvPr>
            <p:ph type="title"/>
          </p:nvPr>
        </p:nvSpPr>
        <p:spPr/>
        <p:txBody>
          <a:bodyPr/>
          <a:lstStyle/>
          <a:p>
            <a:r>
              <a:rPr lang="en-US" b="1" dirty="0"/>
              <a:t>Conclusion and implications</a:t>
            </a:r>
          </a:p>
        </p:txBody>
      </p:sp>
      <p:sp>
        <p:nvSpPr>
          <p:cNvPr id="3" name="Content Placeholder 2">
            <a:extLst>
              <a:ext uri="{C183D7F6-B498-43B3-948B-1728B52AA6E4}">
                <adec:decorative xmlns:adec="http://schemas.microsoft.com/office/drawing/2017/decorative" val="1"/>
              </a:ext>
            </a:extLst>
          </p:cNvPr>
          <p:cNvSpPr>
            <a:spLocks noGrp="1"/>
          </p:cNvSpPr>
          <p:nvPr>
            <p:ph idx="1"/>
          </p:nvPr>
        </p:nvSpPr>
        <p:spPr>
          <a:xfrm>
            <a:off x="264269" y="1640125"/>
            <a:ext cx="8899186" cy="4905915"/>
          </a:xfrm>
        </p:spPr>
        <p:txBody>
          <a:bodyPr>
            <a:noAutofit/>
          </a:bodyPr>
          <a:lstStyle/>
          <a:p>
            <a:r>
              <a:rPr lang="en-US" sz="2600" dirty="0">
                <a:solidFill>
                  <a:schemeClr val="tx1"/>
                </a:solidFill>
              </a:rPr>
              <a:t>“Home usability is an interaction between an individual and their environment, illustrating how the two interact with and inform each other to produce an individual’s lived experience in space.”</a:t>
            </a:r>
          </a:p>
          <a:p>
            <a:r>
              <a:rPr lang="en-US" sz="2600" dirty="0">
                <a:solidFill>
                  <a:schemeClr val="tx1"/>
                </a:solidFill>
              </a:rPr>
              <a:t>“Homes matter for participation as they are critical as sites of social engagement, entryways into the community, spaces of rest and rejuvenation from the community.”</a:t>
            </a:r>
          </a:p>
          <a:p>
            <a:r>
              <a:rPr lang="en-US" sz="2600" dirty="0">
                <a:solidFill>
                  <a:schemeClr val="tx1"/>
                </a:solidFill>
              </a:rPr>
              <a:t>“…results reveal a need to develop more holistic housing and home modification programs and policies that invite consumer choice and control in addressing home usability concerns while ensuring these policies and programs are obtainable by all.”</a:t>
            </a:r>
          </a:p>
        </p:txBody>
      </p:sp>
    </p:spTree>
    <p:extLst>
      <p:ext uri="{BB962C8B-B14F-4D97-AF65-F5344CB8AC3E}">
        <p14:creationId xmlns:p14="http://schemas.microsoft.com/office/powerpoint/2010/main" val="620496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r>
              <a:rPr lang="en-US" dirty="0"/>
              <a:t>Lillie Greiman, </a:t>
            </a:r>
            <a:r>
              <a:rPr lang="en-US" dirty="0">
                <a:hlinkClick r:id="rId2"/>
              </a:rPr>
              <a:t>Lillie.Greiman@umontana.edu</a:t>
            </a:r>
            <a:endParaRPr lang="en-US" dirty="0"/>
          </a:p>
          <a:p>
            <a:endParaRPr lang="en-US" dirty="0"/>
          </a:p>
        </p:txBody>
      </p:sp>
    </p:spTree>
    <p:extLst>
      <p:ext uri="{BB962C8B-B14F-4D97-AF65-F5344CB8AC3E}">
        <p14:creationId xmlns:p14="http://schemas.microsoft.com/office/powerpoint/2010/main" val="3193775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Acknowledgements</a:t>
            </a:r>
          </a:p>
        </p:txBody>
      </p:sp>
      <p:sp>
        <p:nvSpPr>
          <p:cNvPr id="3" name="Content Placeholder 2"/>
          <p:cNvSpPr>
            <a:spLocks noGrp="1"/>
          </p:cNvSpPr>
          <p:nvPr>
            <p:ph idx="1"/>
          </p:nvPr>
        </p:nvSpPr>
        <p:spPr/>
        <p:txBody>
          <a:bodyPr>
            <a:noAutofit/>
          </a:bodyPr>
          <a:lstStyle/>
          <a:p>
            <a:r>
              <a:rPr lang="en-US" sz="2400" dirty="0">
                <a:solidFill>
                  <a:schemeClr val="tx1"/>
                </a:solidFill>
              </a:rPr>
              <a:t>The contents of this presentation were developed under a grant from the National Institute on Disability, Independent Living, and Rehabilitation Research (NIDILRR grant number 90RT5043). NIDILRR is a Center within the Administration for Community Living (ACL), Department of Health and Human Services (HHS). The contents of this manuscript do not necessarily represent the policy of NIDILRR, ACL, HHS, and you should not assume endorsement by the Federal Government</a:t>
            </a:r>
            <a:endParaRPr lang="en-US" sz="2400" b="1" dirty="0">
              <a:solidFill>
                <a:schemeClr val="tx1"/>
              </a:solidFill>
            </a:endParaRPr>
          </a:p>
          <a:p>
            <a:r>
              <a:rPr lang="en-US" sz="2400" b="1" dirty="0">
                <a:solidFill>
                  <a:schemeClr val="tx1"/>
                </a:solidFill>
              </a:rPr>
              <a:t>Co-authors:</a:t>
            </a:r>
          </a:p>
          <a:p>
            <a:pPr lvl="1"/>
            <a:r>
              <a:rPr lang="en-US" sz="2400" dirty="0">
                <a:solidFill>
                  <a:schemeClr val="tx1"/>
                </a:solidFill>
              </a:rPr>
              <a:t>Dr. </a:t>
            </a:r>
            <a:r>
              <a:rPr lang="en-US" sz="2400" dirty="0" err="1">
                <a:solidFill>
                  <a:schemeClr val="tx1"/>
                </a:solidFill>
              </a:rPr>
              <a:t>Lyndsie</a:t>
            </a:r>
            <a:r>
              <a:rPr lang="en-US" sz="2400" dirty="0">
                <a:solidFill>
                  <a:schemeClr val="tx1"/>
                </a:solidFill>
              </a:rPr>
              <a:t> Koon </a:t>
            </a:r>
          </a:p>
          <a:p>
            <a:pPr lvl="1"/>
            <a:r>
              <a:rPr lang="en-US" sz="2400" dirty="0">
                <a:solidFill>
                  <a:schemeClr val="tx1"/>
                </a:solidFill>
              </a:rPr>
              <a:t>Dr. Jay Schulz</a:t>
            </a:r>
          </a:p>
          <a:p>
            <a:pPr lvl="1"/>
            <a:r>
              <a:rPr lang="en-US" sz="2400" dirty="0">
                <a:solidFill>
                  <a:schemeClr val="tx1"/>
                </a:solidFill>
              </a:rPr>
              <a:t>Dr. Dot Nary</a:t>
            </a:r>
          </a:p>
        </p:txBody>
      </p:sp>
      <p:pic>
        <p:nvPicPr>
          <p:cNvPr id="4" name="Picture 3" descr="Logo in Blue and Red with RTC PICL in large block letters and The research and training center of promoting interventions for community living below." title="RTC PICL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8347" y="4489872"/>
            <a:ext cx="5431212" cy="2047530"/>
          </a:xfrm>
          <a:prstGeom prst="rect">
            <a:avLst/>
          </a:prstGeom>
        </p:spPr>
      </p:pic>
    </p:spTree>
    <p:extLst>
      <p:ext uri="{BB962C8B-B14F-4D97-AF65-F5344CB8AC3E}">
        <p14:creationId xmlns:p14="http://schemas.microsoft.com/office/powerpoint/2010/main" val="293180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Defining Home Usability</a:t>
            </a:r>
          </a:p>
        </p:txBody>
      </p:sp>
      <p:sp>
        <p:nvSpPr>
          <p:cNvPr id="5" name="Content Placeholder 4"/>
          <p:cNvSpPr>
            <a:spLocks noGrp="1"/>
          </p:cNvSpPr>
          <p:nvPr>
            <p:ph idx="1"/>
          </p:nvPr>
        </p:nvSpPr>
        <p:spPr>
          <a:xfrm>
            <a:off x="838199" y="1825625"/>
            <a:ext cx="10961451" cy="4818366"/>
          </a:xfrm>
        </p:spPr>
        <p:txBody>
          <a:bodyPr anchor="t">
            <a:noAutofit/>
          </a:bodyPr>
          <a:lstStyle/>
          <a:p>
            <a:pPr>
              <a:spcBef>
                <a:spcPts val="0"/>
              </a:spcBef>
            </a:pPr>
            <a:r>
              <a:rPr lang="en-US" sz="2400" b="1" dirty="0">
                <a:solidFill>
                  <a:schemeClr val="tx1"/>
                </a:solidFill>
              </a:rPr>
              <a:t>Usability vs. Accessibility</a:t>
            </a:r>
          </a:p>
          <a:p>
            <a:pPr lvl="1">
              <a:spcBef>
                <a:spcPts val="0"/>
              </a:spcBef>
              <a:spcAft>
                <a:spcPts val="0"/>
              </a:spcAft>
            </a:pPr>
            <a:r>
              <a:rPr lang="en-US" sz="2400" dirty="0">
                <a:solidFill>
                  <a:schemeClr val="tx1"/>
                </a:solidFill>
              </a:rPr>
              <a:t>Not about required or universal standards or codes, about individualized needs and accommodations</a:t>
            </a:r>
          </a:p>
          <a:p>
            <a:pPr lvl="0">
              <a:spcBef>
                <a:spcPts val="0"/>
              </a:spcBef>
            </a:pPr>
            <a:r>
              <a:rPr lang="en-US" sz="2400" b="1" dirty="0">
                <a:solidFill>
                  <a:schemeClr val="tx1"/>
                </a:solidFill>
              </a:rPr>
              <a:t>Study Context</a:t>
            </a:r>
          </a:p>
          <a:p>
            <a:pPr lvl="1">
              <a:spcBef>
                <a:spcPts val="0"/>
              </a:spcBef>
              <a:spcAft>
                <a:spcPts val="0"/>
              </a:spcAft>
            </a:pPr>
            <a:r>
              <a:rPr lang="en-US" sz="2400" dirty="0">
                <a:solidFill>
                  <a:schemeClr val="tx1"/>
                </a:solidFill>
              </a:rPr>
              <a:t>Promoting Interventions for Community Living (PICL) project</a:t>
            </a:r>
          </a:p>
          <a:p>
            <a:pPr lvl="1">
              <a:spcBef>
                <a:spcPts val="0"/>
              </a:spcBef>
              <a:spcAft>
                <a:spcPts val="0"/>
              </a:spcAft>
            </a:pPr>
            <a:r>
              <a:rPr lang="en-US" sz="2400" dirty="0">
                <a:solidFill>
                  <a:schemeClr val="tx1"/>
                </a:solidFill>
              </a:rPr>
              <a:t>Social model and ICF framework for understanding participation for people with disabilities</a:t>
            </a:r>
          </a:p>
          <a:p>
            <a:pPr lvl="1">
              <a:spcBef>
                <a:spcPts val="0"/>
              </a:spcBef>
              <a:spcAft>
                <a:spcPts val="0"/>
              </a:spcAft>
            </a:pPr>
            <a:r>
              <a:rPr lang="en-US" sz="2400" dirty="0">
                <a:solidFill>
                  <a:schemeClr val="tx1"/>
                </a:solidFill>
              </a:rPr>
              <a:t>“By thinking about the home environment more dynamically, home usability recognizes that there is not a clear line delineating the home from the community. In fact, the home is an integral part of the community in which a person lives, it is a space to rest and recuperate, a site where people prepare themselves to “go out into” community but also a space where they bring community in.”</a:t>
            </a:r>
          </a:p>
          <a:p>
            <a:pPr>
              <a:spcBef>
                <a:spcPts val="0"/>
              </a:spcBef>
            </a:pPr>
            <a:r>
              <a:rPr lang="en-US" sz="2400" b="1" dirty="0">
                <a:solidFill>
                  <a:schemeClr val="tx1"/>
                </a:solidFill>
              </a:rPr>
              <a:t>We asked: </a:t>
            </a:r>
            <a:r>
              <a:rPr lang="en-US" sz="2400" dirty="0">
                <a:solidFill>
                  <a:schemeClr val="tx1"/>
                </a:solidFill>
              </a:rPr>
              <a:t>How does home usability influence experience and participation within the home and out in the community? </a:t>
            </a:r>
          </a:p>
        </p:txBody>
      </p:sp>
    </p:spTree>
    <p:extLst>
      <p:ext uri="{BB962C8B-B14F-4D97-AF65-F5344CB8AC3E}">
        <p14:creationId xmlns:p14="http://schemas.microsoft.com/office/powerpoint/2010/main" val="150515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Methods and Analysis</a:t>
            </a:r>
          </a:p>
        </p:txBody>
      </p:sp>
      <p:sp>
        <p:nvSpPr>
          <p:cNvPr id="3" name="Content Placeholder 2"/>
          <p:cNvSpPr>
            <a:spLocks noGrp="1"/>
          </p:cNvSpPr>
          <p:nvPr>
            <p:ph idx="1"/>
          </p:nvPr>
        </p:nvSpPr>
        <p:spPr>
          <a:xfrm>
            <a:off x="977629" y="1755843"/>
            <a:ext cx="10744201" cy="4038600"/>
          </a:xfrm>
        </p:spPr>
        <p:txBody>
          <a:bodyPr>
            <a:noAutofit/>
          </a:bodyPr>
          <a:lstStyle/>
          <a:p>
            <a:r>
              <a:rPr lang="en-US" sz="2800" dirty="0">
                <a:solidFill>
                  <a:schemeClr val="tx1"/>
                </a:solidFill>
              </a:rPr>
              <a:t>Qualitative analysis of 12 semi structured interviews</a:t>
            </a:r>
          </a:p>
          <a:p>
            <a:pPr lvl="1"/>
            <a:r>
              <a:rPr lang="en-US" sz="2800" dirty="0">
                <a:solidFill>
                  <a:schemeClr val="tx1"/>
                </a:solidFill>
              </a:rPr>
              <a:t>Purposively sampled consumers to capture a range of housing experiences</a:t>
            </a:r>
          </a:p>
          <a:p>
            <a:pPr lvl="2"/>
            <a:r>
              <a:rPr lang="en-US" sz="2400" dirty="0">
                <a:solidFill>
                  <a:schemeClr val="tx1"/>
                </a:solidFill>
              </a:rPr>
              <a:t>Limited the demographic diversity of our sample</a:t>
            </a:r>
          </a:p>
          <a:p>
            <a:pPr lvl="2"/>
            <a:r>
              <a:rPr lang="en-US" sz="2400" dirty="0">
                <a:solidFill>
                  <a:schemeClr val="tx1"/>
                </a:solidFill>
              </a:rPr>
              <a:t>Consumers were mostly white, mostly women, ages 21-65, had a range of education levels, mostly unemployed with lower levels of income (no household made more than $40,000)</a:t>
            </a:r>
          </a:p>
          <a:p>
            <a:pPr lvl="1"/>
            <a:r>
              <a:rPr lang="en-US" sz="2800" dirty="0">
                <a:solidFill>
                  <a:schemeClr val="tx1"/>
                </a:solidFill>
              </a:rPr>
              <a:t>Most interviews conducted in home with the consumer who participated in the Home usability program (PICL efficacy study 1) in both MT and KS/MO. </a:t>
            </a:r>
          </a:p>
          <a:p>
            <a:pPr lvl="1"/>
            <a:r>
              <a:rPr lang="en-US" sz="2800" dirty="0">
                <a:solidFill>
                  <a:schemeClr val="tx1"/>
                </a:solidFill>
              </a:rPr>
              <a:t>Interviews were uploaded, transcribed and analyzed in </a:t>
            </a:r>
            <a:r>
              <a:rPr lang="en-US" sz="2800" dirty="0" err="1">
                <a:solidFill>
                  <a:schemeClr val="tx1"/>
                </a:solidFill>
              </a:rPr>
              <a:t>MaxQDA</a:t>
            </a:r>
            <a:endParaRPr lang="en-US" sz="2800" dirty="0">
              <a:solidFill>
                <a:schemeClr val="tx1"/>
              </a:solidFill>
            </a:endParaRPr>
          </a:p>
          <a:p>
            <a:pPr lvl="2"/>
            <a:r>
              <a:rPr lang="en-US" sz="2400" dirty="0">
                <a:solidFill>
                  <a:schemeClr val="tx1"/>
                </a:solidFill>
              </a:rPr>
              <a:t>Iterative analysis and coding to ensure concordance between researchers</a:t>
            </a:r>
          </a:p>
          <a:p>
            <a:endParaRPr lang="en-US" sz="2800" dirty="0">
              <a:solidFill>
                <a:schemeClr val="tx1"/>
              </a:solidFill>
            </a:endParaRPr>
          </a:p>
        </p:txBody>
      </p:sp>
    </p:spTree>
    <p:extLst>
      <p:ext uri="{BB962C8B-B14F-4D97-AF65-F5344CB8AC3E}">
        <p14:creationId xmlns:p14="http://schemas.microsoft.com/office/powerpoint/2010/main" val="4199575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title" idx="4294967295"/>
          </p:nvPr>
        </p:nvSpPr>
        <p:spPr>
          <a:xfrm>
            <a:off x="798513" y="2557463"/>
            <a:ext cx="6467475" cy="36385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45720" marR="0" lvl="0" indent="0" algn="l" defTabSz="914400" rtl="0" eaLnBrk="1" fontAlgn="auto" latinLnBrk="0" hangingPunct="1">
              <a:lnSpc>
                <a:spcPct val="90000"/>
              </a:lnSpc>
              <a:spcBef>
                <a:spcPts val="1400"/>
              </a:spcBef>
              <a:spcAft>
                <a:spcPts val="0"/>
              </a:spcAft>
              <a:buClr>
                <a:schemeClr val="accent1"/>
              </a:buClr>
              <a:buSzPct val="80000"/>
              <a:buFont typeface="Corbel" pitchFamily="34"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Results revealed the personal, social, and environment factors that influence home usability and in turn one’s ability to participate in the community</a:t>
            </a:r>
          </a:p>
        </p:txBody>
      </p:sp>
      <p:graphicFrame>
        <p:nvGraphicFramePr>
          <p:cNvPr id="4" name="Diagram 3" descr="funnel graphic showing three circles in a funnel that read social, personal and environmental in the funnel with a yellow arrow that says &quot;home usabiltiy&quot; coming out the bottom pointing to block lettering that reads &quot;community participation&quot;" title="graphic of home usabiltiy and community participation"/>
          <p:cNvGraphicFramePr/>
          <p:nvPr>
            <p:extLst>
              <p:ext uri="{D42A27DB-BD31-4B8C-83A1-F6EECF244321}">
                <p14:modId xmlns:p14="http://schemas.microsoft.com/office/powerpoint/2010/main" val="1040423107"/>
              </p:ext>
            </p:extLst>
          </p:nvPr>
        </p:nvGraphicFramePr>
        <p:xfrm>
          <a:off x="4705532" y="501952"/>
          <a:ext cx="8128000" cy="5672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rot="16200000">
            <a:off x="7925977" y="4191667"/>
            <a:ext cx="1646605" cy="369332"/>
          </a:xfrm>
          <a:prstGeom prst="rect">
            <a:avLst/>
          </a:prstGeom>
          <a:noFill/>
        </p:spPr>
        <p:txBody>
          <a:bodyPr wrap="none" rtlCol="0">
            <a:spAutoFit/>
          </a:bodyPr>
          <a:lstStyle/>
          <a:p>
            <a:r>
              <a:rPr lang="en-US" b="1" dirty="0"/>
              <a:t>Home Usability</a:t>
            </a:r>
          </a:p>
        </p:txBody>
      </p:sp>
    </p:spTree>
    <p:extLst>
      <p:ext uri="{BB962C8B-B14F-4D97-AF65-F5344CB8AC3E}">
        <p14:creationId xmlns:p14="http://schemas.microsoft.com/office/powerpoint/2010/main" val="2154146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Personal Factors</a:t>
            </a:r>
          </a:p>
        </p:txBody>
      </p:sp>
      <p:sp>
        <p:nvSpPr>
          <p:cNvPr id="5" name="Content Placeholder 4"/>
          <p:cNvSpPr>
            <a:spLocks noGrp="1"/>
          </p:cNvSpPr>
          <p:nvPr>
            <p:ph type="body" idx="1"/>
          </p:nvPr>
        </p:nvSpPr>
        <p:spPr/>
        <p:txBody>
          <a:bodyPr>
            <a:normAutofit/>
          </a:bodyPr>
          <a:lstStyle/>
          <a:p>
            <a:r>
              <a:rPr lang="en-US" dirty="0">
                <a:solidFill>
                  <a:schemeClr val="tx1"/>
                </a:solidFill>
              </a:rPr>
              <a:t>Personal factors relate to an individual’s health (e.g. ) and function (e.g. ). The subthemes associated with personal factors are physical health, mental health, and perceived safety. </a:t>
            </a:r>
          </a:p>
        </p:txBody>
      </p:sp>
    </p:spTree>
    <p:extLst>
      <p:ext uri="{BB962C8B-B14F-4D97-AF65-F5344CB8AC3E}">
        <p14:creationId xmlns:p14="http://schemas.microsoft.com/office/powerpoint/2010/main" val="3255322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911481828"/>
              </p:ext>
            </p:extLst>
          </p:nvPr>
        </p:nvGraphicFramePr>
        <p:xfrm>
          <a:off x="838200" y="235131"/>
          <a:ext cx="10515600" cy="5941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4E8EF853-B3F1-4BE6-A18D-5ACB712A6B78}"/>
              </a:ext>
              <a:ext uri="{C183D7F6-B498-43B3-948B-1728B52AA6E4}">
                <adec:decorative xmlns:adec="http://schemas.microsoft.com/office/drawing/2017/decorative" val="1"/>
              </a:ext>
            </a:extLst>
          </p:cNvPr>
          <p:cNvSpPr>
            <a:spLocks noGrp="1"/>
          </p:cNvSpPr>
          <p:nvPr>
            <p:ph type="title"/>
          </p:nvPr>
        </p:nvSpPr>
        <p:spPr>
          <a:xfrm>
            <a:off x="1143000" y="-1356360"/>
            <a:ext cx="9875520" cy="1356360"/>
          </a:xfrm>
        </p:spPr>
        <p:txBody>
          <a:bodyPr vert="horz" lIns="91440" tIns="45720" rIns="91440" bIns="45720" rtlCol="0" anchor="b">
            <a:normAutofit/>
          </a:bodyPr>
          <a:lstStyle/>
          <a:p>
            <a:r>
              <a:rPr lang="en-US" dirty="0"/>
              <a:t>More testimonials</a:t>
            </a:r>
          </a:p>
        </p:txBody>
      </p:sp>
    </p:spTree>
    <p:extLst>
      <p:ext uri="{BB962C8B-B14F-4D97-AF65-F5344CB8AC3E}">
        <p14:creationId xmlns:p14="http://schemas.microsoft.com/office/powerpoint/2010/main" val="3683324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solidFill>
              </a:rPr>
              <a:t>Social Factors</a:t>
            </a:r>
          </a:p>
        </p:txBody>
      </p:sp>
      <p:sp>
        <p:nvSpPr>
          <p:cNvPr id="3" name="Content Placeholder 2"/>
          <p:cNvSpPr>
            <a:spLocks noGrp="1"/>
          </p:cNvSpPr>
          <p:nvPr>
            <p:ph type="body" idx="1"/>
          </p:nvPr>
        </p:nvSpPr>
        <p:spPr/>
        <p:txBody>
          <a:bodyPr>
            <a:normAutofit/>
          </a:bodyPr>
          <a:lstStyle/>
          <a:p>
            <a:r>
              <a:rPr lang="en-US" dirty="0">
                <a:solidFill>
                  <a:schemeClr val="tx1"/>
                </a:solidFill>
              </a:rPr>
              <a:t>Social factors are comprised of interpersonal relationships (e.g., family, friends, or neighbors), services and supports (e.g., access to and receipt of personal and social assistance), as well broader systems (e.g., social security) and systemic issues (e.g., poverty, ableism). </a:t>
            </a:r>
          </a:p>
        </p:txBody>
      </p:sp>
    </p:spTree>
    <p:extLst>
      <p:ext uri="{BB962C8B-B14F-4D97-AF65-F5344CB8AC3E}">
        <p14:creationId xmlns:p14="http://schemas.microsoft.com/office/powerpoint/2010/main" val="128014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2491998903"/>
              </p:ext>
            </p:extLst>
          </p:nvPr>
        </p:nvGraphicFramePr>
        <p:xfrm>
          <a:off x="838200" y="235131"/>
          <a:ext cx="10515600" cy="6369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E6FE9FAF-F55D-499B-908E-4695C853582F}"/>
              </a:ext>
            </a:extLst>
          </p:cNvPr>
          <p:cNvSpPr>
            <a:spLocks noGrp="1"/>
          </p:cNvSpPr>
          <p:nvPr>
            <p:ph type="title" idx="4294967295"/>
          </p:nvPr>
        </p:nvSpPr>
        <p:spPr>
          <a:xfrm>
            <a:off x="1143000" y="-1356360"/>
            <a:ext cx="9875520" cy="1356360"/>
          </a:xfrm>
        </p:spPr>
        <p:txBody>
          <a:bodyPr vert="horz" lIns="91440" tIns="45720" rIns="91440" bIns="45720" rtlCol="0" anchor="b">
            <a:normAutofit/>
          </a:bodyPr>
          <a:lstStyle/>
          <a:p>
            <a:r>
              <a:rPr lang="en-US" dirty="0"/>
              <a:t>More testimonials   </a:t>
            </a:r>
          </a:p>
        </p:txBody>
      </p:sp>
    </p:spTree>
    <p:extLst>
      <p:ext uri="{BB962C8B-B14F-4D97-AF65-F5344CB8AC3E}">
        <p14:creationId xmlns:p14="http://schemas.microsoft.com/office/powerpoint/2010/main" val="2033300317"/>
      </p:ext>
    </p:extLst>
  </p:cSld>
  <p:clrMapOvr>
    <a:masterClrMapping/>
  </p:clrMapOvr>
</p:sld>
</file>

<file path=ppt/theme/theme1.xml><?xml version="1.0" encoding="utf-8"?>
<a:theme xmlns:a="http://schemas.openxmlformats.org/drawingml/2006/main" name="Basis">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273</TotalTime>
  <Words>1570</Words>
  <Application>Microsoft Office PowerPoint</Application>
  <PresentationFormat>Widescreen</PresentationFormat>
  <Paragraphs>80</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Corbel</vt:lpstr>
      <vt:lpstr>Rockwell Extra Bold</vt:lpstr>
      <vt:lpstr>Basis</vt:lpstr>
      <vt:lpstr>A Usable Home</vt:lpstr>
      <vt:lpstr>Acknowledgements</vt:lpstr>
      <vt:lpstr>Defining Home Usability</vt:lpstr>
      <vt:lpstr>Methods and Analysis</vt:lpstr>
      <vt:lpstr>Results revealed the personal, social, and environment factors that influence home usability and in turn one’s ability to participate in the community</vt:lpstr>
      <vt:lpstr>Personal Factors</vt:lpstr>
      <vt:lpstr>More testimonials</vt:lpstr>
      <vt:lpstr>Social Factors</vt:lpstr>
      <vt:lpstr>More testimonials   </vt:lpstr>
      <vt:lpstr>Environmental factors</vt:lpstr>
      <vt:lpstr>More testimonials            </vt:lpstr>
      <vt:lpstr>Conclusion and implications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Study: Defining Home Usability</dc:title>
  <dc:creator>Lillie</dc:creator>
  <cp:lastModifiedBy>Coulter, Seth L</cp:lastModifiedBy>
  <cp:revision>16</cp:revision>
  <dcterms:created xsi:type="dcterms:W3CDTF">2021-08-30T14:25:57Z</dcterms:created>
  <dcterms:modified xsi:type="dcterms:W3CDTF">2021-10-12T14:18:37Z</dcterms:modified>
</cp:coreProperties>
</file>