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28"/>
  </p:notesMasterIdLst>
  <p:sldIdLst>
    <p:sldId id="287" r:id="rId4"/>
    <p:sldId id="288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85" r:id="rId14"/>
    <p:sldId id="284" r:id="rId15"/>
    <p:sldId id="281" r:id="rId16"/>
    <p:sldId id="282" r:id="rId17"/>
    <p:sldId id="283" r:id="rId18"/>
    <p:sldId id="295" r:id="rId19"/>
    <p:sldId id="296" r:id="rId20"/>
    <p:sldId id="290" r:id="rId21"/>
    <p:sldId id="291" r:id="rId22"/>
    <p:sldId id="292" r:id="rId23"/>
    <p:sldId id="293" r:id="rId24"/>
    <p:sldId id="294" r:id="rId25"/>
    <p:sldId id="297" r:id="rId26"/>
    <p:sldId id="28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7853"/>
    <a:srgbClr val="5B5B5B"/>
    <a:srgbClr val="AAC3A4"/>
    <a:srgbClr val="92B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7" autoAdjust="0"/>
    <p:restoredTop sz="92481"/>
  </p:normalViewPr>
  <p:slideViewPr>
    <p:cSldViewPr snapToObjects="1">
      <p:cViewPr varScale="1">
        <p:scale>
          <a:sx n="89" d="100"/>
          <a:sy n="89" d="100"/>
        </p:scale>
        <p:origin x="90" y="450"/>
      </p:cViewPr>
      <p:guideLst>
        <p:guide orient="horz" pos="2160"/>
        <p:guide pos="385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0" d="100"/>
          <a:sy n="70" d="100"/>
        </p:scale>
        <p:origin x="17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4F66F-C0B0-A345-9636-31EFBF1C45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76C234-B3D7-AF43-8C8A-7C8FE87899F9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Post Fall Management</a:t>
          </a:r>
        </a:p>
      </dgm:t>
    </dgm:pt>
    <dgm:pt modelId="{2F12C5FA-1FCA-D34C-8E76-A6AED1743D82}" type="sibTrans" cxnId="{7E1AA3C6-2900-E24D-B8F9-B026899AE5C0}">
      <dgm:prSet/>
      <dgm:spPr/>
      <dgm:t>
        <a:bodyPr/>
        <a:lstStyle/>
        <a:p>
          <a:endParaRPr lang="en-US"/>
        </a:p>
      </dgm:t>
    </dgm:pt>
    <dgm:pt modelId="{FA79C40A-0C8F-F74C-A509-84B72FCEF8C6}" type="parTrans" cxnId="{7E1AA3C6-2900-E24D-B8F9-B026899AE5C0}">
      <dgm:prSet/>
      <dgm:spPr/>
      <dgm:t>
        <a:bodyPr/>
        <a:lstStyle/>
        <a:p>
          <a:endParaRPr lang="en-US"/>
        </a:p>
      </dgm:t>
    </dgm:pt>
    <dgm:pt modelId="{5330CE75-BE1B-694A-898D-1AB7E1AF713A}">
      <dgm:prSet phldrT="[Text]"/>
      <dgm:spPr/>
      <dgm:t>
        <a:bodyPr/>
        <a:lstStyle/>
        <a:p>
          <a:r>
            <a:rPr lang="en-US" dirty="0"/>
            <a:t>Fall Risk Management Interventions</a:t>
          </a:r>
        </a:p>
      </dgm:t>
    </dgm:pt>
    <dgm:pt modelId="{569A43C3-959C-794B-A0FC-5F7466595FB7}" type="sibTrans" cxnId="{B5064C43-154F-3C47-8395-A8DC0B725AC1}">
      <dgm:prSet/>
      <dgm:spPr/>
      <dgm:t>
        <a:bodyPr/>
        <a:lstStyle/>
        <a:p>
          <a:endParaRPr lang="en-US"/>
        </a:p>
      </dgm:t>
    </dgm:pt>
    <dgm:pt modelId="{B9F8A106-8293-DB40-85E3-4DFC3EBF4441}" type="parTrans" cxnId="{B5064C43-154F-3C47-8395-A8DC0B725AC1}">
      <dgm:prSet/>
      <dgm:spPr/>
      <dgm:t>
        <a:bodyPr/>
        <a:lstStyle/>
        <a:p>
          <a:endParaRPr lang="en-US"/>
        </a:p>
      </dgm:t>
    </dgm:pt>
    <dgm:pt modelId="{BEAD658A-B605-8144-84B3-B310FD8F660E}">
      <dgm:prSet phldrT="[Text]"/>
      <dgm:spPr/>
      <dgm:t>
        <a:bodyPr/>
        <a:lstStyle/>
        <a:p>
          <a:r>
            <a:rPr lang="en-US" dirty="0"/>
            <a:t>Identification of Fall Risk</a:t>
          </a:r>
        </a:p>
      </dgm:t>
    </dgm:pt>
    <dgm:pt modelId="{CE8F5C22-CC6B-E94A-AB4D-98E008ECDC59}" type="sibTrans" cxnId="{D36D799D-C9E3-B54B-9330-E2AC29FC9DF7}">
      <dgm:prSet/>
      <dgm:spPr/>
      <dgm:t>
        <a:bodyPr/>
        <a:lstStyle/>
        <a:p>
          <a:endParaRPr lang="en-US"/>
        </a:p>
      </dgm:t>
    </dgm:pt>
    <dgm:pt modelId="{F8A11453-DD95-1846-8EF5-701608105827}" type="parTrans" cxnId="{D36D799D-C9E3-B54B-9330-E2AC29FC9DF7}">
      <dgm:prSet/>
      <dgm:spPr/>
      <dgm:t>
        <a:bodyPr/>
        <a:lstStyle/>
        <a:p>
          <a:endParaRPr lang="en-US"/>
        </a:p>
      </dgm:t>
    </dgm:pt>
    <dgm:pt modelId="{547B2A9F-0F6D-4B42-8494-B10A237D7521}" type="pres">
      <dgm:prSet presAssocID="{CA84F66F-C0B0-A345-9636-31EFBF1C458D}" presName="Name0" presStyleCnt="0">
        <dgm:presLayoutVars>
          <dgm:dir/>
          <dgm:resizeHandles val="exact"/>
        </dgm:presLayoutVars>
      </dgm:prSet>
      <dgm:spPr/>
    </dgm:pt>
    <dgm:pt modelId="{65E8D5E1-C075-2845-9816-882AE3DC4745}" type="pres">
      <dgm:prSet presAssocID="{BEAD658A-B605-8144-84B3-B310FD8F660E}" presName="node" presStyleLbl="node1" presStyleIdx="0" presStyleCnt="3">
        <dgm:presLayoutVars>
          <dgm:bulletEnabled val="1"/>
        </dgm:presLayoutVars>
      </dgm:prSet>
      <dgm:spPr/>
    </dgm:pt>
    <dgm:pt modelId="{EAC25636-7B6F-344D-9576-DBE6745913CB}" type="pres">
      <dgm:prSet presAssocID="{CE8F5C22-CC6B-E94A-AB4D-98E008ECDC59}" presName="sibTrans" presStyleLbl="sibTrans2D1" presStyleIdx="0" presStyleCnt="2"/>
      <dgm:spPr/>
    </dgm:pt>
    <dgm:pt modelId="{67FBA7DD-EB1F-D449-9B8E-AD8FF7E64C81}" type="pres">
      <dgm:prSet presAssocID="{CE8F5C22-CC6B-E94A-AB4D-98E008ECDC59}" presName="connectorText" presStyleLbl="sibTrans2D1" presStyleIdx="0" presStyleCnt="2"/>
      <dgm:spPr/>
    </dgm:pt>
    <dgm:pt modelId="{A38F9D8A-DFC3-2541-BA7C-539C35F78AAB}" type="pres">
      <dgm:prSet presAssocID="{5330CE75-BE1B-694A-898D-1AB7E1AF713A}" presName="node" presStyleLbl="node1" presStyleIdx="1" presStyleCnt="3">
        <dgm:presLayoutVars>
          <dgm:bulletEnabled val="1"/>
        </dgm:presLayoutVars>
      </dgm:prSet>
      <dgm:spPr/>
    </dgm:pt>
    <dgm:pt modelId="{819F5B2E-C8EC-C949-948A-B1F7CC72186F}" type="pres">
      <dgm:prSet presAssocID="{569A43C3-959C-794B-A0FC-5F7466595FB7}" presName="sibTrans" presStyleLbl="sibTrans2D1" presStyleIdx="1" presStyleCnt="2"/>
      <dgm:spPr/>
    </dgm:pt>
    <dgm:pt modelId="{36314B11-59D4-3A43-A2A7-BCCDC741B076}" type="pres">
      <dgm:prSet presAssocID="{569A43C3-959C-794B-A0FC-5F7466595FB7}" presName="connectorText" presStyleLbl="sibTrans2D1" presStyleIdx="1" presStyleCnt="2"/>
      <dgm:spPr/>
    </dgm:pt>
    <dgm:pt modelId="{AC5A4223-44E9-4341-8A7D-0F4DA31968E8}" type="pres">
      <dgm:prSet presAssocID="{2B76C234-B3D7-AF43-8C8A-7C8FE87899F9}" presName="node" presStyleLbl="node1" presStyleIdx="2" presStyleCnt="3">
        <dgm:presLayoutVars>
          <dgm:bulletEnabled val="1"/>
        </dgm:presLayoutVars>
      </dgm:prSet>
      <dgm:spPr/>
    </dgm:pt>
  </dgm:ptLst>
  <dgm:cxnLst>
    <dgm:cxn modelId="{B5064C43-154F-3C47-8395-A8DC0B725AC1}" srcId="{CA84F66F-C0B0-A345-9636-31EFBF1C458D}" destId="{5330CE75-BE1B-694A-898D-1AB7E1AF713A}" srcOrd="1" destOrd="0" parTransId="{B9F8A106-8293-DB40-85E3-4DFC3EBF4441}" sibTransId="{569A43C3-959C-794B-A0FC-5F7466595FB7}"/>
    <dgm:cxn modelId="{1C010F51-197E-C142-B2D7-525854FB76E6}" type="presOf" srcId="{CE8F5C22-CC6B-E94A-AB4D-98E008ECDC59}" destId="{EAC25636-7B6F-344D-9576-DBE6745913CB}" srcOrd="0" destOrd="0" presId="urn:microsoft.com/office/officeart/2005/8/layout/process1"/>
    <dgm:cxn modelId="{B5E6E357-3924-B648-B55F-5C32E6BF1D40}" type="presOf" srcId="{CE8F5C22-CC6B-E94A-AB4D-98E008ECDC59}" destId="{67FBA7DD-EB1F-D449-9B8E-AD8FF7E64C81}" srcOrd="1" destOrd="0" presId="urn:microsoft.com/office/officeart/2005/8/layout/process1"/>
    <dgm:cxn modelId="{D36D799D-C9E3-B54B-9330-E2AC29FC9DF7}" srcId="{CA84F66F-C0B0-A345-9636-31EFBF1C458D}" destId="{BEAD658A-B605-8144-84B3-B310FD8F660E}" srcOrd="0" destOrd="0" parTransId="{F8A11453-DD95-1846-8EF5-701608105827}" sibTransId="{CE8F5C22-CC6B-E94A-AB4D-98E008ECDC59}"/>
    <dgm:cxn modelId="{D170C09F-2BD0-D641-A388-08121B2E0675}" type="presOf" srcId="{BEAD658A-B605-8144-84B3-B310FD8F660E}" destId="{65E8D5E1-C075-2845-9816-882AE3DC4745}" srcOrd="0" destOrd="0" presId="urn:microsoft.com/office/officeart/2005/8/layout/process1"/>
    <dgm:cxn modelId="{1378F0A0-DABD-B543-BB8F-4F7B21DABF3D}" type="presOf" srcId="{CA84F66F-C0B0-A345-9636-31EFBF1C458D}" destId="{547B2A9F-0F6D-4B42-8494-B10A237D7521}" srcOrd="0" destOrd="0" presId="urn:microsoft.com/office/officeart/2005/8/layout/process1"/>
    <dgm:cxn modelId="{2F71C6A6-9C04-6649-8681-3899AA5C2B6D}" type="presOf" srcId="{569A43C3-959C-794B-A0FC-5F7466595FB7}" destId="{36314B11-59D4-3A43-A2A7-BCCDC741B076}" srcOrd="1" destOrd="0" presId="urn:microsoft.com/office/officeart/2005/8/layout/process1"/>
    <dgm:cxn modelId="{E79ECFC3-6D13-E346-B4FB-F2EC7799DE8E}" type="presOf" srcId="{569A43C3-959C-794B-A0FC-5F7466595FB7}" destId="{819F5B2E-C8EC-C949-948A-B1F7CC72186F}" srcOrd="0" destOrd="0" presId="urn:microsoft.com/office/officeart/2005/8/layout/process1"/>
    <dgm:cxn modelId="{7E1AA3C6-2900-E24D-B8F9-B026899AE5C0}" srcId="{CA84F66F-C0B0-A345-9636-31EFBF1C458D}" destId="{2B76C234-B3D7-AF43-8C8A-7C8FE87899F9}" srcOrd="2" destOrd="0" parTransId="{FA79C40A-0C8F-F74C-A509-84B72FCEF8C6}" sibTransId="{2F12C5FA-1FCA-D34C-8E76-A6AED1743D82}"/>
    <dgm:cxn modelId="{BCC687E1-88E4-8045-9DAF-699A06D344A9}" type="presOf" srcId="{2B76C234-B3D7-AF43-8C8A-7C8FE87899F9}" destId="{AC5A4223-44E9-4341-8A7D-0F4DA31968E8}" srcOrd="0" destOrd="0" presId="urn:microsoft.com/office/officeart/2005/8/layout/process1"/>
    <dgm:cxn modelId="{878C2AF3-A5E1-A34E-BE16-E8E75AC70841}" type="presOf" srcId="{5330CE75-BE1B-694A-898D-1AB7E1AF713A}" destId="{A38F9D8A-DFC3-2541-BA7C-539C35F78AAB}" srcOrd="0" destOrd="0" presId="urn:microsoft.com/office/officeart/2005/8/layout/process1"/>
    <dgm:cxn modelId="{C0323C13-31EA-8F4B-A57C-B49D90505CE5}" type="presParOf" srcId="{547B2A9F-0F6D-4B42-8494-B10A237D7521}" destId="{65E8D5E1-C075-2845-9816-882AE3DC4745}" srcOrd="0" destOrd="0" presId="urn:microsoft.com/office/officeart/2005/8/layout/process1"/>
    <dgm:cxn modelId="{428A651B-06F5-5B40-ACF0-BC2B765BA842}" type="presParOf" srcId="{547B2A9F-0F6D-4B42-8494-B10A237D7521}" destId="{EAC25636-7B6F-344D-9576-DBE6745913CB}" srcOrd="1" destOrd="0" presId="urn:microsoft.com/office/officeart/2005/8/layout/process1"/>
    <dgm:cxn modelId="{FDFBDC70-DB5B-1E49-A0EA-7FFE693A2E2C}" type="presParOf" srcId="{EAC25636-7B6F-344D-9576-DBE6745913CB}" destId="{67FBA7DD-EB1F-D449-9B8E-AD8FF7E64C81}" srcOrd="0" destOrd="0" presId="urn:microsoft.com/office/officeart/2005/8/layout/process1"/>
    <dgm:cxn modelId="{7AC9DF32-7FB8-904E-9E8D-F7E47DB6BB62}" type="presParOf" srcId="{547B2A9F-0F6D-4B42-8494-B10A237D7521}" destId="{A38F9D8A-DFC3-2541-BA7C-539C35F78AAB}" srcOrd="2" destOrd="0" presId="urn:microsoft.com/office/officeart/2005/8/layout/process1"/>
    <dgm:cxn modelId="{FF2D633B-9C8B-8E4C-8DA6-26185707589C}" type="presParOf" srcId="{547B2A9F-0F6D-4B42-8494-B10A237D7521}" destId="{819F5B2E-C8EC-C949-948A-B1F7CC72186F}" srcOrd="3" destOrd="0" presId="urn:microsoft.com/office/officeart/2005/8/layout/process1"/>
    <dgm:cxn modelId="{7D3A2265-BE43-3F4D-85A5-26ADA2573571}" type="presParOf" srcId="{819F5B2E-C8EC-C949-948A-B1F7CC72186F}" destId="{36314B11-59D4-3A43-A2A7-BCCDC741B076}" srcOrd="0" destOrd="0" presId="urn:microsoft.com/office/officeart/2005/8/layout/process1"/>
    <dgm:cxn modelId="{BE11144D-B482-394B-845E-FD435EF60F4A}" type="presParOf" srcId="{547B2A9F-0F6D-4B42-8494-B10A237D7521}" destId="{AC5A4223-44E9-4341-8A7D-0F4DA31968E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8D5E1-C075-2845-9816-882AE3DC4745}">
      <dsp:nvSpPr>
        <dsp:cNvPr id="0" name=""/>
        <dsp:cNvSpPr/>
      </dsp:nvSpPr>
      <dsp:spPr>
        <a:xfrm>
          <a:off x="7233" y="1027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Identification of Fall Risk</a:t>
          </a:r>
        </a:p>
      </dsp:txBody>
      <dsp:txXfrm>
        <a:off x="45225" y="1065828"/>
        <a:ext cx="2085893" cy="1221142"/>
      </dsp:txXfrm>
    </dsp:sp>
    <dsp:sp modelId="{EAC25636-7B6F-344D-9576-DBE6745913CB}">
      <dsp:nvSpPr>
        <dsp:cNvPr id="0" name=""/>
        <dsp:cNvSpPr/>
      </dsp:nvSpPr>
      <dsp:spPr>
        <a:xfrm>
          <a:off x="2385298" y="14083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385298" y="1515556"/>
        <a:ext cx="320822" cy="321687"/>
      </dsp:txXfrm>
    </dsp:sp>
    <dsp:sp modelId="{A38F9D8A-DFC3-2541-BA7C-539C35F78AAB}">
      <dsp:nvSpPr>
        <dsp:cNvPr id="0" name=""/>
        <dsp:cNvSpPr/>
      </dsp:nvSpPr>
      <dsp:spPr>
        <a:xfrm>
          <a:off x="3033861" y="1027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Fall Risk Management Interventions</a:t>
          </a:r>
        </a:p>
      </dsp:txBody>
      <dsp:txXfrm>
        <a:off x="3071853" y="1065828"/>
        <a:ext cx="2085893" cy="1221142"/>
      </dsp:txXfrm>
    </dsp:sp>
    <dsp:sp modelId="{819F5B2E-C8EC-C949-948A-B1F7CC72186F}">
      <dsp:nvSpPr>
        <dsp:cNvPr id="0" name=""/>
        <dsp:cNvSpPr/>
      </dsp:nvSpPr>
      <dsp:spPr>
        <a:xfrm>
          <a:off x="5411926" y="14083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411926" y="1515556"/>
        <a:ext cx="320822" cy="321687"/>
      </dsp:txXfrm>
    </dsp:sp>
    <dsp:sp modelId="{AC5A4223-44E9-4341-8A7D-0F4DA31968E8}">
      <dsp:nvSpPr>
        <dsp:cNvPr id="0" name=""/>
        <dsp:cNvSpPr/>
      </dsp:nvSpPr>
      <dsp:spPr>
        <a:xfrm>
          <a:off x="6060489" y="1027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FF00"/>
              </a:solidFill>
            </a:rPr>
            <a:t>Post Fall Management</a:t>
          </a:r>
        </a:p>
      </dsp:txBody>
      <dsp:txXfrm>
        <a:off x="6098481" y="106582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D86DD-B9A8-8E49-9E03-723103BB1B2E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96BE3-9693-3D46-91FE-058F3B093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6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some participants indicated that a phone call would provide assurance that help was on the way.  Similar to selecting a primary contact, the decision to send a SMS or a call would be set in the fall detection device preferences at set-up but could be modified as circumstances change.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96BE3-9693-3D46-91FE-058F3B09343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8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4051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06714"/>
            <a:ext cx="10363200" cy="1362075"/>
          </a:xfr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322065"/>
            <a:ext cx="103632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1638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275ECE-5CED-F443-B732-B225A0069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r"/>
            <a:fld id="{6330B4DD-0762-C740-9571-4CEDF91A4092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77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275ECE-5CED-F443-B732-B225A0069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330B4DD-0762-C740-9571-4CEDF91A4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11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259057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91986"/>
            <a:ext cx="4011084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09601"/>
            <a:ext cx="629920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8037"/>
            <a:ext cx="4011084" cy="4048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275ECE-5CED-F443-B732-B225A0069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330B4DD-0762-C740-9571-4CEDF91A40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13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5903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713256-8726-DF44-BE2A-4925C9B4102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91CBD21-1F1A-2F47-B503-9874DE7EA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7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713256-8726-DF44-BE2A-4925C9B4102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r"/>
            <a:fld id="{691CBD21-1F1A-2F47-B503-9874DE7EA23E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3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148" y="2906714"/>
            <a:ext cx="10363200" cy="1362075"/>
          </a:xfr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286569"/>
            <a:ext cx="103632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713256-8726-DF44-BE2A-4925C9B4102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91CBD21-1F1A-2F47-B503-9874DE7EA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46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713256-8726-DF44-BE2A-4925C9B4102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r"/>
            <a:fld id="{691CBD21-1F1A-2F47-B503-9874DE7EA23E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2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slide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972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713256-8726-DF44-BE2A-4925C9B4102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r"/>
            <a:fld id="{691CBD21-1F1A-2F47-B503-9874DE7EA23E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25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713256-8726-DF44-BE2A-4925C9B4102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r"/>
            <a:fld id="{691CBD21-1F1A-2F47-B503-9874DE7EA23E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50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713256-8726-DF44-BE2A-4925C9B4102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r"/>
            <a:fld id="{691CBD21-1F1A-2F47-B503-9874DE7EA23E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314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008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713256-8726-DF44-BE2A-4925C9B4102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r"/>
            <a:fld id="{691CBD21-1F1A-2F47-B503-9874DE7EA23E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6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267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slide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slide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492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06714"/>
            <a:ext cx="10363200" cy="1362075"/>
          </a:xfr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4274377"/>
            <a:ext cx="103632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5351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44999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49993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918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746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5847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A1D346-26F6-F14E-A192-656BB718435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727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1BFCCDC-C459-E847-8620-AA95EBB0A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57997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46021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390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83411"/>
            <a:ext cx="11033760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93800"/>
            <a:ext cx="11033760" cy="474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slide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72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  <p:sldLayoutId id="2147483665" r:id="rId5"/>
    <p:sldLayoutId id="2147483668" r:id="rId6"/>
    <p:sldLayoutId id="2147483669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Helvetica" pitchFamily="2" charset="0"/>
          <a:ea typeface="+mj-ea"/>
          <a:cs typeface="Helvetica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1pPr>
      <a:lvl2pPr marL="800100" indent="-342900" algn="l" defTabSz="457200" rtl="0" eaLnBrk="1" latinLnBrk="0" hangingPunct="1">
        <a:spcBef>
          <a:spcPct val="20000"/>
        </a:spcBef>
        <a:buFont typeface="Arial" charset="0"/>
        <a:buChar char="•"/>
        <a:defRPr sz="3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3251" y="259080"/>
            <a:ext cx="10039149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slide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205903" cy="205740"/>
          </a:xfrm>
          <a:prstGeom prst="rect">
            <a:avLst/>
          </a:prstGeom>
          <a:solidFill>
            <a:srgbClr val="AAC3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http://techsage.gatech.edu/sites/default/files/tsagelogo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1" y="230091"/>
            <a:ext cx="1111438" cy="86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67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baseline="0">
          <a:solidFill>
            <a:schemeClr val="tx1"/>
          </a:solidFill>
          <a:latin typeface="+mj-lt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947" y="182880"/>
            <a:ext cx="1011936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793" y="1112838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-17646"/>
            <a:ext cx="12192000" cy="170046"/>
          </a:xfrm>
          <a:prstGeom prst="rect">
            <a:avLst/>
          </a:prstGeom>
          <a:solidFill>
            <a:srgbClr val="AAC3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http://techsage.gatech.edu/sites/default/files/tsagelogo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874" y="199649"/>
            <a:ext cx="1111438" cy="86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28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36276-F1E2-A64E-81C5-E73D6BE02A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Insights on an Automated Fall Detection Device Designed for Older Adult Wheelchair and Scooter Users: A Qualitative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C1811-F1C6-9B49-A208-885DA7C3C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Laura A. Rice, PhD, MPT, ATP; Alexander </a:t>
            </a:r>
            <a:r>
              <a:rPr lang="en-US" dirty="0" err="1"/>
              <a:t>Fliflet</a:t>
            </a:r>
            <a:r>
              <a:rPr lang="en-US" dirty="0"/>
              <a:t>, MS; Mikaela Frechette, MS; Rachel Brokenshire; </a:t>
            </a:r>
            <a:r>
              <a:rPr lang="en-US" dirty="0" err="1"/>
              <a:t>Libak</a:t>
            </a:r>
            <a:r>
              <a:rPr lang="en-US" dirty="0"/>
              <a:t> </a:t>
            </a:r>
            <a:r>
              <a:rPr lang="en-US" dirty="0" err="1"/>
              <a:t>Abou</a:t>
            </a:r>
            <a:r>
              <a:rPr lang="en-US" baseline="30000" dirty="0"/>
              <a:t>,</a:t>
            </a:r>
            <a:r>
              <a:rPr lang="en-US" dirty="0"/>
              <a:t> MPT, PT; Peter </a:t>
            </a:r>
            <a:r>
              <a:rPr lang="en-US" dirty="0" err="1"/>
              <a:t>Presti</a:t>
            </a:r>
            <a:r>
              <a:rPr lang="en-US" dirty="0"/>
              <a:t>, MS; </a:t>
            </a:r>
            <a:r>
              <a:rPr lang="en-US" dirty="0" err="1"/>
              <a:t>Harshal</a:t>
            </a:r>
            <a:r>
              <a:rPr lang="en-US" dirty="0"/>
              <a:t> Mahajan, PhD; Jacob </a:t>
            </a:r>
            <a:r>
              <a:rPr lang="en-US" dirty="0" err="1"/>
              <a:t>Sosnoff</a:t>
            </a:r>
            <a:r>
              <a:rPr lang="en-US" dirty="0"/>
              <a:t>, PhD; Wendy A. Rogers, PhD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10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6443-85F8-794C-8016-396F138A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 of falling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75073-C331-ED49-A575-F37815EE0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Fear of falling:</a:t>
            </a:r>
          </a:p>
          <a:p>
            <a:r>
              <a:rPr lang="en-US" dirty="0"/>
              <a:t>N = 68 wheelchair users</a:t>
            </a:r>
          </a:p>
          <a:p>
            <a:r>
              <a:rPr lang="en-US" dirty="0"/>
              <a:t>61% reported fear of falling</a:t>
            </a:r>
          </a:p>
          <a:p>
            <a:pPr lvl="1"/>
            <a:r>
              <a:rPr lang="en-US" dirty="0"/>
              <a:t>51% stopped doing activities due to fear of falling</a:t>
            </a:r>
          </a:p>
          <a:p>
            <a:r>
              <a:rPr lang="en-US" dirty="0"/>
              <a:t>Relationship found between fear of falling:</a:t>
            </a:r>
          </a:p>
          <a:p>
            <a:pPr lvl="1"/>
            <a:r>
              <a:rPr lang="en-US" dirty="0"/>
              <a:t>Quality of life (physical and psychological health)</a:t>
            </a:r>
          </a:p>
          <a:p>
            <a:pPr lvl="1"/>
            <a:r>
              <a:rPr lang="en-US" dirty="0"/>
              <a:t>Control over participation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6B33A-24ED-5A4F-B56B-C197820B213A}"/>
              </a:ext>
            </a:extLst>
          </p:cNvPr>
          <p:cNvSpPr txBox="1"/>
          <p:nvPr/>
        </p:nvSpPr>
        <p:spPr>
          <a:xfrm>
            <a:off x="9067800" y="610939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Sung, 2019</a:t>
            </a:r>
          </a:p>
        </p:txBody>
      </p:sp>
    </p:spTree>
    <p:extLst>
      <p:ext uri="{BB962C8B-B14F-4D97-AF65-F5344CB8AC3E}">
        <p14:creationId xmlns:p14="http://schemas.microsoft.com/office/powerpoint/2010/main" val="3432213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A804C-B627-6E46-BB0B-AAABD9A0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3411"/>
            <a:ext cx="11033760" cy="779462"/>
          </a:xfrm>
        </p:spPr>
        <p:txBody>
          <a:bodyPr anchor="ctr">
            <a:normAutofit/>
          </a:bodyPr>
          <a:lstStyle/>
          <a:p>
            <a:r>
              <a:rPr lang="en-US" dirty="0"/>
              <a:t>Automated Fall Detection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1432-CD12-F54C-B8CA-235D6F537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1295400"/>
            <a:ext cx="10668000" cy="4267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Limitations in automatic notification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Designed for ambulatory population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Falls from wheelchairs are distinct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Apple watch (Series 5)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Detected 14/300 falls from a wheelchair (4.7%)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Forward falls: 9/14 falls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Detection may be influenced by: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height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impact force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lower limb function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fall direction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925099-825B-2844-8CE8-F2032A10E3BD}"/>
              </a:ext>
            </a:extLst>
          </p:cNvPr>
          <p:cNvSpPr txBox="1"/>
          <p:nvPr/>
        </p:nvSpPr>
        <p:spPr>
          <a:xfrm>
            <a:off x="9067800" y="610939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prstClr val="black"/>
                </a:solidFill>
                <a:latin typeface="Calibri"/>
              </a:rPr>
              <a:t>Abou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163121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9D031-A2D7-CD4F-832E-2BEB306B8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3411"/>
            <a:ext cx="11033760" cy="779462"/>
          </a:xfrm>
        </p:spPr>
        <p:txBody>
          <a:bodyPr anchor="ctr">
            <a:normAutofit/>
          </a:bodyPr>
          <a:lstStyle/>
          <a:p>
            <a:r>
              <a:rPr lang="en-US" dirty="0"/>
              <a:t>Limitations of current fall detection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9038D-0A82-E04D-B712-0EEED63A6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7086600" cy="4267201"/>
          </a:xfrm>
        </p:spPr>
        <p:txBody>
          <a:bodyPr>
            <a:normAutofit/>
          </a:bodyPr>
          <a:lstStyle/>
          <a:p>
            <a:r>
              <a:rPr lang="en-US" dirty="0"/>
              <a:t>Limited use of self-triggering devices</a:t>
            </a:r>
          </a:p>
          <a:p>
            <a:pPr lvl="1"/>
            <a:r>
              <a:rPr lang="en-US" sz="2800" dirty="0"/>
              <a:t>Don’t want friends/family notified</a:t>
            </a:r>
          </a:p>
          <a:p>
            <a:r>
              <a:rPr lang="en-US" dirty="0"/>
              <a:t>Obtrusive</a:t>
            </a:r>
          </a:p>
          <a:p>
            <a:r>
              <a:rPr lang="en-US" dirty="0"/>
              <a:t>Limitations on who is notified</a:t>
            </a:r>
          </a:p>
          <a:p>
            <a:endParaRPr lang="en-US" dirty="0"/>
          </a:p>
        </p:txBody>
      </p:sp>
      <p:pic>
        <p:nvPicPr>
          <p:cNvPr id="4" name="Picture 3" descr="person using a fall detection device">
            <a:extLst>
              <a:ext uri="{FF2B5EF4-FFF2-40B4-BE49-F238E27FC236}">
                <a16:creationId xmlns:a16="http://schemas.microsoft.com/office/drawing/2014/main" id="{FB462DCE-8A4E-0E48-9D6C-49822E7D55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44" r="1" b="17028"/>
          <a:stretch/>
        </p:blipFill>
        <p:spPr>
          <a:xfrm>
            <a:off x="8001000" y="1600201"/>
            <a:ext cx="3581400" cy="28380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442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84AF-7914-AD40-A92D-DF9B2979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D3383-EDB4-CB43-A835-B4D015E96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Development of a product that can:</a:t>
            </a:r>
          </a:p>
          <a:p>
            <a:r>
              <a:rPr lang="en-US" dirty="0"/>
              <a:t>Reliably automatically summon assistance in the event of a fall</a:t>
            </a:r>
          </a:p>
          <a:p>
            <a:r>
              <a:rPr lang="en-US" dirty="0"/>
              <a:t>End-user is able to select who is called</a:t>
            </a:r>
          </a:p>
          <a:p>
            <a:r>
              <a:rPr lang="en-US" dirty="0"/>
              <a:t>Non-device specific </a:t>
            </a:r>
          </a:p>
          <a:p>
            <a:r>
              <a:rPr lang="en-US" dirty="0"/>
              <a:t>Preserves dignity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17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A15BE-B92E-8948-AA23-8FFDE025C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66986-C7D8-0E40-9E0F-F97253F17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Phase I: Measure fall acceleration patterns to detection fall event from a wheelchair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Phase II: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Develop a prototype of a customizable fall detection system to identify a fall event and notify caregivers/emergency professional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Get feedback from participants on preferences of device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59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030B-2375-9542-B0D3-5AC73D676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Preferences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DCFE-CDE0-F644-BBFA-EEFF8BA7F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Semi-structured interviews performed with individuals who use a wheelchair and scooter</a:t>
            </a:r>
          </a:p>
          <a:p>
            <a:r>
              <a:rPr lang="en-US" dirty="0"/>
              <a:t>Quantitative assessments on technology acceptance</a:t>
            </a:r>
          </a:p>
          <a:p>
            <a:r>
              <a:rPr lang="en-US" dirty="0"/>
              <a:t>Participants</a:t>
            </a:r>
          </a:p>
          <a:p>
            <a:pPr lvl="1"/>
            <a:r>
              <a:rPr lang="en-US" dirty="0"/>
              <a:t>n = 15</a:t>
            </a:r>
          </a:p>
          <a:p>
            <a:pPr lvl="1"/>
            <a:r>
              <a:rPr lang="en-US" dirty="0"/>
              <a:t>Variety of health conditions</a:t>
            </a:r>
          </a:p>
          <a:p>
            <a:pPr lvl="1"/>
            <a:r>
              <a:rPr lang="en-US" dirty="0"/>
              <a:t>Age: 68 </a:t>
            </a:r>
            <a:r>
              <a:rPr lang="en-US" dirty="0">
                <a:sym typeface="Symbol" pitchFamily="2" charset="2"/>
              </a:rPr>
              <a:t></a:t>
            </a:r>
            <a:r>
              <a:rPr lang="en-US" dirty="0"/>
              <a:t> 5  year</a:t>
            </a:r>
          </a:p>
          <a:p>
            <a:pPr lvl="1"/>
            <a:r>
              <a:rPr lang="en-US" dirty="0"/>
              <a:t>Use of wheelchair or scooter for 23 </a:t>
            </a:r>
            <a:r>
              <a:rPr lang="en-US" dirty="0">
                <a:sym typeface="Symbol" pitchFamily="2" charset="2"/>
              </a:rPr>
              <a:t></a:t>
            </a:r>
            <a:r>
              <a:rPr lang="en-US" dirty="0"/>
              <a:t> 17 years </a:t>
            </a:r>
          </a:p>
          <a:p>
            <a:pPr lvl="1"/>
            <a:r>
              <a:rPr lang="en-US" dirty="0"/>
              <a:t>Fallen 3 </a:t>
            </a:r>
            <a:r>
              <a:rPr lang="en-US" dirty="0">
                <a:sym typeface="Symbol" pitchFamily="2" charset="2"/>
              </a:rPr>
              <a:t></a:t>
            </a:r>
            <a:r>
              <a:rPr lang="en-US" dirty="0"/>
              <a:t> 3 times in the past 12 months  (range 0-12)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56E0FD-E575-EA4C-8B1A-E07A7847AEFE}"/>
              </a:ext>
            </a:extLst>
          </p:cNvPr>
          <p:cNvSpPr txBox="1"/>
          <p:nvPr/>
        </p:nvSpPr>
        <p:spPr>
          <a:xfrm>
            <a:off x="9067800" y="610939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Rice,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801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ECD8F-36F2-FF42-AEB2-28B1CA05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Perceived Usefulness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5AD91-6201-C840-85E8-C19E00FB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Agreed or strongly agreed with the following statements:</a:t>
            </a:r>
          </a:p>
          <a:p>
            <a:pPr lvl="1"/>
            <a:r>
              <a:rPr lang="en-US" dirty="0"/>
              <a:t>Increase ability to recover from a fall</a:t>
            </a:r>
          </a:p>
          <a:p>
            <a:pPr lvl="1"/>
            <a:r>
              <a:rPr lang="en-US" dirty="0"/>
              <a:t>Decrease lie time after a fall</a:t>
            </a:r>
          </a:p>
          <a:p>
            <a:pPr lvl="1"/>
            <a:r>
              <a:rPr lang="en-US" dirty="0"/>
              <a:t>Decrease fear of falling</a:t>
            </a:r>
          </a:p>
          <a:p>
            <a:pPr lvl="1"/>
            <a:r>
              <a:rPr lang="en-US" dirty="0"/>
              <a:t>Useful inside or outside place of residence</a:t>
            </a:r>
          </a:p>
        </p:txBody>
      </p:sp>
    </p:spTree>
    <p:extLst>
      <p:ext uri="{BB962C8B-B14F-4D97-AF65-F5344CB8AC3E}">
        <p14:creationId xmlns:p14="http://schemas.microsoft.com/office/powerpoint/2010/main" val="2944843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B9AA-7672-154C-AFEB-92EB5248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use of a fall detection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0AE9-9C53-C941-8327-0D864D3A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Helped to recover when alone</a:t>
            </a:r>
          </a:p>
          <a:p>
            <a:pPr marL="0" indent="0">
              <a:buNone/>
            </a:pPr>
            <a:r>
              <a:rPr lang="en-US" i="1" dirty="0"/>
              <a:t>“When my significant other was in the hospital…So yes, I wore the button” </a:t>
            </a:r>
            <a:r>
              <a:rPr lang="en-US" dirty="0"/>
              <a:t>(Participant 13)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Challenges expressed in finding something that fit needs</a:t>
            </a:r>
          </a:p>
          <a:p>
            <a:pPr marL="0" indent="0">
              <a:buNone/>
            </a:pPr>
            <a:r>
              <a:rPr lang="en-US" i="1" dirty="0"/>
              <a:t>“Well, I've not found something that would fit my needs..”(Participant 11)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51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5D19-AD89-4648-9664-B235601CB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A0B40-B342-BA42-81D1-DA384C7B6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of the device: conservative, sleek, and small design</a:t>
            </a:r>
          </a:p>
          <a:p>
            <a:pPr marL="0" indent="0">
              <a:buNone/>
            </a:pPr>
            <a:r>
              <a:rPr lang="en-US" i="1" dirty="0"/>
              <a:t>“If it looks out of normal and people would talk about it or what it was, I think it should look high tech.” </a:t>
            </a:r>
            <a:r>
              <a:rPr lang="en-US" dirty="0"/>
              <a:t>(Participant 10)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Form: Watch with wireless charging</a:t>
            </a:r>
          </a:p>
          <a:p>
            <a:pPr lvl="1"/>
            <a:r>
              <a:rPr lang="en-US" dirty="0"/>
              <a:t>Concerns noted about don/doffing of device</a:t>
            </a:r>
          </a:p>
          <a:p>
            <a:pPr marL="0" indent="0">
              <a:buNone/>
            </a:pPr>
            <a:r>
              <a:rPr lang="en-US" i="1" dirty="0"/>
              <a:t>“I prefer stretch bands where they slip over your wrist. I do not have very good dexterity in my hands” </a:t>
            </a:r>
            <a:r>
              <a:rPr lang="en-US" dirty="0"/>
              <a:t>(Participant 4)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24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63DCE-230C-F845-AC95-C3A9D2AC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9818F-EF95-F440-978F-4628B1AE4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Who to notify in the event of an emergency: </a:t>
            </a:r>
          </a:p>
          <a:p>
            <a:pPr lvl="1"/>
            <a:r>
              <a:rPr lang="en-US" dirty="0"/>
              <a:t>Emergency services</a:t>
            </a:r>
          </a:p>
          <a:p>
            <a:pPr lvl="1"/>
            <a:r>
              <a:rPr lang="en-US" dirty="0"/>
              <a:t>Family members</a:t>
            </a:r>
          </a:p>
          <a:p>
            <a:pPr lvl="1"/>
            <a:r>
              <a:rPr lang="en-US" dirty="0"/>
              <a:t>Care partners</a:t>
            </a:r>
          </a:p>
          <a:p>
            <a:pPr lvl="1"/>
            <a:r>
              <a:rPr lang="en-US" dirty="0"/>
              <a:t>Friends</a:t>
            </a:r>
          </a:p>
          <a:p>
            <a:pPr lvl="1"/>
            <a:r>
              <a:rPr lang="en-US" dirty="0"/>
              <a:t>Would like to easily change who is notified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i="1" dirty="0"/>
              <a:t>“My significant other and my caregiver... I would like it to be able to be changed, like two different caregivers so that you could adjust it.” </a:t>
            </a:r>
            <a:r>
              <a:rPr lang="en-US" dirty="0"/>
              <a:t>(Participant 1)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1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43886-49F0-CE4B-8AA5-85335A193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05C42-4847-EC4A-8D93-48CEC5A61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problems associated with falls among individuals who use wheelchairs and scooters</a:t>
            </a:r>
          </a:p>
          <a:p>
            <a:r>
              <a:rPr lang="en-US" dirty="0"/>
              <a:t>Understand limitations of fall detection devices on the market</a:t>
            </a:r>
          </a:p>
          <a:p>
            <a:r>
              <a:rPr lang="en-US" dirty="0"/>
              <a:t>Become aware of preferences for an automated fall detection device expressed by individuals who use wheelchairs or scooters.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74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0721B-EA31-EA40-BBF6-0DCCCFEE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Features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700D2-BE90-6241-B7B8-C0DE0FDF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3800"/>
            <a:ext cx="11033760" cy="5511800"/>
          </a:xfrm>
        </p:spPr>
        <p:txBody>
          <a:bodyPr>
            <a:normAutofit/>
          </a:bodyPr>
          <a:lstStyle/>
          <a:p>
            <a:r>
              <a:rPr lang="en-US" dirty="0"/>
              <a:t>How to send a notification that an emergency has occurred</a:t>
            </a:r>
          </a:p>
          <a:p>
            <a:pPr lvl="1"/>
            <a:r>
              <a:rPr lang="en-US" dirty="0"/>
              <a:t>Short message service (SMS) or call</a:t>
            </a:r>
          </a:p>
          <a:p>
            <a:pPr marL="0" indent="0">
              <a:buNone/>
            </a:pPr>
            <a:r>
              <a:rPr lang="en-US" i="1" dirty="0"/>
              <a:t>"A phone call. That would be a certain, as people don't always really read their texts." </a:t>
            </a:r>
            <a:r>
              <a:rPr lang="en-US" dirty="0"/>
              <a:t>(Participant 8)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Would like to be notified that help is on the way</a:t>
            </a:r>
          </a:p>
          <a:p>
            <a:pPr marL="0" indent="0">
              <a:buNone/>
            </a:pPr>
            <a:r>
              <a:rPr lang="en-US" i="1" dirty="0"/>
              <a:t>“Some kind of audible alert that you can hear, might give you a message that you know it is working properly” </a:t>
            </a:r>
            <a:r>
              <a:rPr lang="en-US" dirty="0"/>
              <a:t>(Participant 4)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49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502A-F0E7-9A4F-8829-183CC4EA3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Features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8D1EB-23EB-1547-810E-67D67DB00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like the ability to disable a notified (false alarm)</a:t>
            </a:r>
          </a:p>
          <a:p>
            <a:pPr marL="0" indent="0">
              <a:buNone/>
            </a:pPr>
            <a:r>
              <a:rPr lang="en-US" i="1" dirty="0"/>
              <a:t>“A false alert definitely can happen, so I definitely want it…but if you hit your head, you don’t know what state you’re going to be in so, not too long. Maybe five minutes [to cancel it].” </a:t>
            </a:r>
            <a:r>
              <a:rPr lang="en-US" dirty="0"/>
              <a:t>(Participant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50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A431-0ED2-714F-A06C-394095FA0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B62C4-A760-DC4F-9B04-5CA18D8BE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Indicated the need for an automated fall detection device to facilitate recovery from a fall.  </a:t>
            </a:r>
          </a:p>
          <a:p>
            <a:r>
              <a:rPr lang="en-US" dirty="0"/>
              <a:t>Challenges with previous fall detection devices noted</a:t>
            </a:r>
          </a:p>
          <a:p>
            <a:r>
              <a:rPr lang="en-US" dirty="0"/>
              <a:t>Specific design requirements are needed to facilitate ongoing use. </a:t>
            </a:r>
          </a:p>
        </p:txBody>
      </p:sp>
    </p:spTree>
    <p:extLst>
      <p:ext uri="{BB962C8B-B14F-4D97-AF65-F5344CB8AC3E}">
        <p14:creationId xmlns:p14="http://schemas.microsoft.com/office/powerpoint/2010/main" val="3665055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BFEF-D25D-0342-ABFF-64D891D05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6BC02-ABB8-D746-B065-4A976A094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the device</a:t>
            </a:r>
          </a:p>
          <a:p>
            <a:r>
              <a:rPr lang="en-US" dirty="0"/>
              <a:t>Community testing (Dec. 2021)</a:t>
            </a:r>
          </a:p>
        </p:txBody>
      </p:sp>
    </p:spTree>
    <p:extLst>
      <p:ext uri="{BB962C8B-B14F-4D97-AF65-F5344CB8AC3E}">
        <p14:creationId xmlns:p14="http://schemas.microsoft.com/office/powerpoint/2010/main" val="2492491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41C8D-A2B6-4E4C-8320-A161A20455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A56E9-FF4C-774C-9867-4E1EAFA9DD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ricela@Illinois.edu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9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7F92-57E4-6B42-ACAA-9EE5C0960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10CD9-498A-5647-9FF9-A0CE2A359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Individuals who use Wheelchairs or Scooters</a:t>
            </a:r>
          </a:p>
          <a:p>
            <a:pPr lvl="2"/>
            <a:r>
              <a:rPr lang="en-US" dirty="0"/>
              <a:t>~60% have experienced a fall over their lifetime </a:t>
            </a:r>
          </a:p>
          <a:p>
            <a:pPr lvl="3"/>
            <a:r>
              <a:rPr lang="en-US" dirty="0"/>
              <a:t>Multiple Sclerosis: 75% report at least 1 falls/6 months </a:t>
            </a:r>
          </a:p>
          <a:p>
            <a:pPr lvl="3"/>
            <a:r>
              <a:rPr lang="en-US" dirty="0"/>
              <a:t>Spinal Cord Injury: 69% report at least 1 fall/12 months</a:t>
            </a:r>
          </a:p>
          <a:p>
            <a:pPr lvl="2"/>
            <a:r>
              <a:rPr lang="en-US" dirty="0"/>
              <a:t>68% of fatal wheelchair accidents are from falls </a:t>
            </a:r>
          </a:p>
          <a:p>
            <a:r>
              <a:rPr lang="en-US" dirty="0"/>
              <a:t>Ambulatory older adults</a:t>
            </a:r>
          </a:p>
          <a:p>
            <a:pPr lvl="2"/>
            <a:r>
              <a:rPr lang="en-US" dirty="0"/>
              <a:t>30-40% fall at least once per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E827-72C5-6141-8BAD-BA6CAE80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3411"/>
            <a:ext cx="11033760" cy="779462"/>
          </a:xfrm>
        </p:spPr>
        <p:txBody>
          <a:bodyPr anchor="ctr">
            <a:normAutofit/>
          </a:bodyPr>
          <a:lstStyle/>
          <a:p>
            <a:r>
              <a:rPr lang="en-US" dirty="0"/>
              <a:t>Fall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89487-E5AC-544C-AC32-ECF533375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67201"/>
          </a:xfrm>
        </p:spPr>
        <p:txBody>
          <a:bodyPr>
            <a:normAutofit/>
          </a:bodyPr>
          <a:lstStyle/>
          <a:p>
            <a:r>
              <a:rPr lang="en-US" dirty="0"/>
              <a:t>First line of defense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sz="2800"/>
              <a:t>Limited peer reviewed fall management programs</a:t>
            </a:r>
          </a:p>
          <a:p>
            <a:pPr lvl="1"/>
            <a:r>
              <a:rPr lang="en-US" sz="2800"/>
              <a:t>Total prevention is not possible</a:t>
            </a:r>
          </a:p>
          <a:p>
            <a:endParaRPr lang="en-US" dirty="0"/>
          </a:p>
        </p:txBody>
      </p:sp>
      <p:pic>
        <p:nvPicPr>
          <p:cNvPr id="4" name="Picture 3" descr="Screenshot of their journal article">
            <a:extLst>
              <a:ext uri="{FF2B5EF4-FFF2-40B4-BE49-F238E27FC236}">
                <a16:creationId xmlns:a16="http://schemas.microsoft.com/office/drawing/2014/main" id="{A825E9D9-4E66-EE4E-963F-F349950A4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078" y="1600201"/>
            <a:ext cx="5115522" cy="18287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013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3FF42-2A01-E243-B835-E74147A9C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B6884-393E-5442-A7EC-174081E7E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3800"/>
            <a:ext cx="11033760" cy="939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Comprehensive Fall Management</a:t>
            </a:r>
          </a:p>
        </p:txBody>
      </p:sp>
      <p:graphicFrame>
        <p:nvGraphicFramePr>
          <p:cNvPr id="4" name="Content Placeholder 3" descr="Identification of Fall Risk&#10;Fall Risk Management Interventions&#10;Post Fall Management&#10;">
            <a:extLst>
              <a:ext uri="{FF2B5EF4-FFF2-40B4-BE49-F238E27FC236}">
                <a16:creationId xmlns:a16="http://schemas.microsoft.com/office/drawing/2014/main" id="{6995C881-4FA1-054D-B4A6-C80780F7A6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095810"/>
              </p:ext>
            </p:extLst>
          </p:nvPr>
        </p:nvGraphicFramePr>
        <p:xfrm>
          <a:off x="1981200" y="2133600"/>
          <a:ext cx="8229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73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FCA6-71F3-344B-A079-21C33A83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Aftermath of 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1B3DB-03EA-9B48-B72F-4448D1AA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Injury</a:t>
            </a:r>
          </a:p>
          <a:p>
            <a:r>
              <a:rPr lang="en-US" dirty="0"/>
              <a:t>Delayed Initial Recovery/Long lie period</a:t>
            </a:r>
          </a:p>
          <a:p>
            <a:r>
              <a:rPr lang="en-US" dirty="0"/>
              <a:t>Recovery (getting up) </a:t>
            </a:r>
          </a:p>
          <a:p>
            <a:r>
              <a:rPr lang="en-US" dirty="0"/>
              <a:t>Fear of falling/Limitations on Participation</a:t>
            </a:r>
          </a:p>
        </p:txBody>
      </p:sp>
    </p:spTree>
    <p:extLst>
      <p:ext uri="{BB962C8B-B14F-4D97-AF65-F5344CB8AC3E}">
        <p14:creationId xmlns:p14="http://schemas.microsoft.com/office/powerpoint/2010/main" val="67929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041D-24CD-AF4E-A337-EC736392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Aftermath of falls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58B35-C337-F142-A3AE-AA016C820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Injury</a:t>
            </a:r>
          </a:p>
          <a:p>
            <a:r>
              <a:rPr lang="en-US" dirty="0">
                <a:solidFill>
                  <a:srgbClr val="FF0000"/>
                </a:solidFill>
              </a:rPr>
              <a:t>Delayed Initial Recovery/Long lie period</a:t>
            </a:r>
          </a:p>
          <a:p>
            <a:r>
              <a:rPr lang="en-US" dirty="0">
                <a:solidFill>
                  <a:srgbClr val="FF0000"/>
                </a:solidFill>
              </a:rPr>
              <a:t>Recovery (getting up) </a:t>
            </a:r>
          </a:p>
          <a:p>
            <a:r>
              <a:rPr lang="en-US" dirty="0">
                <a:solidFill>
                  <a:srgbClr val="FF0000"/>
                </a:solidFill>
              </a:rPr>
              <a:t>Fear of falling/Limitations on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4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DC4A-9BB9-8D47-B72C-829F76AB4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574A5-BFF3-E24F-B8F2-C3184026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Period of time that a person is on the ground after a fall occurred</a:t>
            </a:r>
          </a:p>
          <a:p>
            <a:r>
              <a:rPr lang="en-US" dirty="0"/>
              <a:t>Long lie (&gt;1 hour on the floor) is predictive of:</a:t>
            </a:r>
          </a:p>
          <a:p>
            <a:pPr lvl="1"/>
            <a:r>
              <a:rPr lang="en-US" dirty="0"/>
              <a:t>Future injurious falls</a:t>
            </a:r>
          </a:p>
          <a:p>
            <a:pPr lvl="1"/>
            <a:r>
              <a:rPr lang="en-US" dirty="0"/>
              <a:t>Decline in performance of ADLs</a:t>
            </a:r>
          </a:p>
          <a:p>
            <a:pPr lvl="1"/>
            <a:r>
              <a:rPr lang="en-US" dirty="0"/>
              <a:t>Increased hospital admissions</a:t>
            </a:r>
          </a:p>
          <a:p>
            <a:pPr lvl="1"/>
            <a:r>
              <a:rPr lang="en-US" dirty="0"/>
              <a:t>Admission to long term care facilities</a:t>
            </a:r>
          </a:p>
          <a:p>
            <a:r>
              <a:rPr lang="en-US" dirty="0"/>
              <a:t>Lie time among wheelchair users</a:t>
            </a:r>
          </a:p>
          <a:p>
            <a:pPr lvl="1"/>
            <a:r>
              <a:rPr lang="en-US" dirty="0"/>
              <a:t>n = 39 wheelchair users</a:t>
            </a:r>
          </a:p>
          <a:p>
            <a:pPr lvl="1"/>
            <a:r>
              <a:rPr lang="en-US" dirty="0"/>
              <a:t>Average lie time = 9 minutes, </a:t>
            </a:r>
          </a:p>
          <a:p>
            <a:pPr lvl="1"/>
            <a:r>
              <a:rPr lang="en-US" dirty="0"/>
              <a:t>Range: 1 – 45 minutes</a:t>
            </a:r>
          </a:p>
          <a:p>
            <a:pPr lvl="1"/>
            <a:r>
              <a:rPr lang="en-US" dirty="0"/>
              <a:t>&gt;10 min = n =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3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BB4D-48FA-6A44-848A-1FB29D79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D7552-F37E-1E4E-BD19-59F564843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Needing assistance with recovery is associated with:</a:t>
            </a:r>
          </a:p>
          <a:p>
            <a:pPr lvl="1"/>
            <a:r>
              <a:rPr lang="en-US" dirty="0"/>
              <a:t>Poor quality of life</a:t>
            </a:r>
          </a:p>
          <a:p>
            <a:pPr lvl="1"/>
            <a:r>
              <a:rPr lang="en-US" dirty="0"/>
              <a:t>Serious injuries</a:t>
            </a:r>
          </a:p>
          <a:p>
            <a:pPr lvl="1"/>
            <a:r>
              <a:rPr lang="en-US" dirty="0"/>
              <a:t>Death</a:t>
            </a:r>
          </a:p>
          <a:p>
            <a:r>
              <a:rPr lang="en-US" dirty="0"/>
              <a:t>Assisted recovery:</a:t>
            </a:r>
          </a:p>
          <a:p>
            <a:pPr lvl="1"/>
            <a:r>
              <a:rPr lang="en-US" dirty="0"/>
              <a:t>77.5% of wheelchair users need assistance to recover (n = 40)</a:t>
            </a:r>
          </a:p>
          <a:p>
            <a:pPr lvl="1"/>
            <a:r>
              <a:rPr lang="en-US" dirty="0"/>
              <a:t>50% of ambulatory older adults </a:t>
            </a:r>
          </a:p>
          <a:p>
            <a:r>
              <a:rPr lang="en-US" dirty="0"/>
              <a:t>Manual wheelchair users who required assistance to recover had lower reports of community participation (n = 20)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19DF8B-58C0-A54E-BE4A-0D404C775B0F}"/>
              </a:ext>
            </a:extLst>
          </p:cNvPr>
          <p:cNvSpPr txBox="1"/>
          <p:nvPr/>
        </p:nvSpPr>
        <p:spPr>
          <a:xfrm>
            <a:off x="7772400" y="5943600"/>
            <a:ext cx="378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Bloch, 2012; Rice, 2018 &amp; 2019</a:t>
            </a:r>
          </a:p>
        </p:txBody>
      </p:sp>
    </p:spTree>
    <p:extLst>
      <p:ext uri="{BB962C8B-B14F-4D97-AF65-F5344CB8AC3E}">
        <p14:creationId xmlns:p14="http://schemas.microsoft.com/office/powerpoint/2010/main" val="1377091432"/>
      </p:ext>
    </p:extLst>
  </p:cSld>
  <p:clrMapOvr>
    <a:masterClrMapping/>
  </p:clrMapOvr>
</p:sld>
</file>

<file path=ppt/theme/theme1.xml><?xml version="1.0" encoding="utf-8"?>
<a:theme xmlns:a="http://schemas.openxmlformats.org/drawingml/2006/main" name="2_Bottom R logo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17B5B"/>
      </a:accent1>
      <a:accent2>
        <a:srgbClr val="A1A1A1"/>
      </a:accent2>
      <a:accent3>
        <a:srgbClr val="7A9D70"/>
      </a:accent3>
      <a:accent4>
        <a:srgbClr val="B0B0B0"/>
      </a:accent4>
      <a:accent5>
        <a:srgbClr val="92B089"/>
      </a:accent5>
      <a:accent6>
        <a:srgbClr val="A9C2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Top L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 Top R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1161</Words>
  <Application>Microsoft Office PowerPoint</Application>
  <PresentationFormat>Widescreen</PresentationFormat>
  <Paragraphs>154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Helvetica</vt:lpstr>
      <vt:lpstr>Wingdings</vt:lpstr>
      <vt:lpstr>2_Bottom R logo</vt:lpstr>
      <vt:lpstr>3_Top L logo</vt:lpstr>
      <vt:lpstr>3_ Top R logo</vt:lpstr>
      <vt:lpstr>Insights on an Automated Fall Detection Device Designed for Older Adult Wheelchair and Scooter Users: A Qualitative Study</vt:lpstr>
      <vt:lpstr>Session Outline</vt:lpstr>
      <vt:lpstr>Fall Frequency</vt:lpstr>
      <vt:lpstr>Fall Prevention</vt:lpstr>
      <vt:lpstr>Significance</vt:lpstr>
      <vt:lpstr>Aftermath of falls</vt:lpstr>
      <vt:lpstr>Aftermath of falls </vt:lpstr>
      <vt:lpstr>Lie Time</vt:lpstr>
      <vt:lpstr>Challenges with recovery</vt:lpstr>
      <vt:lpstr>Fear of falling</vt:lpstr>
      <vt:lpstr>Automated Fall Detection Devices</vt:lpstr>
      <vt:lpstr>Limitations of current fall detection devices</vt:lpstr>
      <vt:lpstr>Development Goals</vt:lpstr>
      <vt:lpstr>Study Progress</vt:lpstr>
      <vt:lpstr>Participant Preferences</vt:lpstr>
      <vt:lpstr>Perceived Usefulness</vt:lpstr>
      <vt:lpstr>Current use of a fall detection device</vt:lpstr>
      <vt:lpstr>Preferred Features</vt:lpstr>
      <vt:lpstr>Preferred Features </vt:lpstr>
      <vt:lpstr>Preferred Features   </vt:lpstr>
      <vt:lpstr>Preferred Features     </vt:lpstr>
      <vt:lpstr>Discussion</vt:lpstr>
      <vt:lpstr>Next Steps</vt:lpstr>
      <vt:lpstr>Thank you!!</vt:lpstr>
    </vt:vector>
  </TitlesOfParts>
  <Company>CATEA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Summer Ienuso</dc:creator>
  <cp:lastModifiedBy>Coulter, Seth L</cp:lastModifiedBy>
  <cp:revision>124</cp:revision>
  <dcterms:created xsi:type="dcterms:W3CDTF">2014-04-24T20:03:50Z</dcterms:created>
  <dcterms:modified xsi:type="dcterms:W3CDTF">2021-10-12T14:13:11Z</dcterms:modified>
</cp:coreProperties>
</file>