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314" r:id="rId2"/>
    <p:sldId id="340" r:id="rId3"/>
    <p:sldId id="315" r:id="rId4"/>
    <p:sldId id="316" r:id="rId5"/>
    <p:sldId id="341" r:id="rId6"/>
    <p:sldId id="342" r:id="rId7"/>
    <p:sldId id="344" r:id="rId8"/>
    <p:sldId id="345" r:id="rId9"/>
    <p:sldId id="343" r:id="rId10"/>
    <p:sldId id="317" r:id="rId11"/>
    <p:sldId id="318" r:id="rId12"/>
    <p:sldId id="346" r:id="rId13"/>
    <p:sldId id="308"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93" autoAdjust="0"/>
    <p:restoredTop sz="94660"/>
  </p:normalViewPr>
  <p:slideViewPr>
    <p:cSldViewPr snapToGrid="0">
      <p:cViewPr varScale="1">
        <p:scale>
          <a:sx n="101" d="100"/>
          <a:sy n="101" d="100"/>
        </p:scale>
        <p:origin x="144" y="39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0425619-C25D-42B9-8FE2-9E6EF25C7181}" type="datetimeFigureOut">
              <a:rPr lang="en-US" smtClean="0"/>
              <a:t>10/12/2021</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5B9B37C-9596-40B4-82C3-DD0C7A92A479}" type="slidenum">
              <a:rPr lang="en-US" smtClean="0"/>
              <a:t>‹#›</a:t>
            </a:fld>
            <a:endParaRPr lang="en-US"/>
          </a:p>
        </p:txBody>
      </p:sp>
    </p:spTree>
    <p:extLst>
      <p:ext uri="{BB962C8B-B14F-4D97-AF65-F5344CB8AC3E}">
        <p14:creationId xmlns:p14="http://schemas.microsoft.com/office/powerpoint/2010/main" val="41428534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527523-9342-43A9-A948-B53693434C5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F2BF5D0-C933-44CB-B7C8-2E1D87B51A4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76B0D1E-4277-4217-9136-F25627C0093A}"/>
              </a:ext>
            </a:extLst>
          </p:cNvPr>
          <p:cNvSpPr>
            <a:spLocks noGrp="1"/>
          </p:cNvSpPr>
          <p:nvPr>
            <p:ph type="dt" sz="half" idx="10"/>
          </p:nvPr>
        </p:nvSpPr>
        <p:spPr/>
        <p:txBody>
          <a:bodyPr/>
          <a:lstStyle/>
          <a:p>
            <a:fld id="{9B7E9DA6-8CC1-4890-BB1D-10A35BD9FB3B}" type="datetimeFigureOut">
              <a:rPr lang="en-US" smtClean="0"/>
              <a:t>10/12/2021</a:t>
            </a:fld>
            <a:endParaRPr lang="en-US"/>
          </a:p>
        </p:txBody>
      </p:sp>
      <p:sp>
        <p:nvSpPr>
          <p:cNvPr id="5" name="Footer Placeholder 4">
            <a:extLst>
              <a:ext uri="{FF2B5EF4-FFF2-40B4-BE49-F238E27FC236}">
                <a16:creationId xmlns:a16="http://schemas.microsoft.com/office/drawing/2014/main" id="{5993F398-27D3-40E7-872C-18ACD0C56B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1B6FD33-0209-4444-84DD-3C5F2D856106}"/>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31525853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D5C149-3349-4AE8-A723-84CC1CBF7A5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1B166E-6D90-4736-BB5E-0790BC880CB5}"/>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A6ACA14-7C67-4099-A0A7-85B57B02D3C1}"/>
              </a:ext>
            </a:extLst>
          </p:cNvPr>
          <p:cNvSpPr>
            <a:spLocks noGrp="1"/>
          </p:cNvSpPr>
          <p:nvPr>
            <p:ph type="dt" sz="half" idx="10"/>
          </p:nvPr>
        </p:nvSpPr>
        <p:spPr/>
        <p:txBody>
          <a:bodyPr/>
          <a:lstStyle/>
          <a:p>
            <a:fld id="{9B7E9DA6-8CC1-4890-BB1D-10A35BD9FB3B}" type="datetimeFigureOut">
              <a:rPr lang="en-US" smtClean="0"/>
              <a:t>10/12/2021</a:t>
            </a:fld>
            <a:endParaRPr lang="en-US"/>
          </a:p>
        </p:txBody>
      </p:sp>
      <p:sp>
        <p:nvSpPr>
          <p:cNvPr id="5" name="Footer Placeholder 4">
            <a:extLst>
              <a:ext uri="{FF2B5EF4-FFF2-40B4-BE49-F238E27FC236}">
                <a16:creationId xmlns:a16="http://schemas.microsoft.com/office/drawing/2014/main" id="{58AB5D2F-B636-4314-B812-9CF58250C2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A35927-17E2-4793-8C3F-F777ED3F0AE4}"/>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25254118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DA894A-1CE7-4A4C-A6A3-1564AEB29F3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7E4AC4-9ACC-4917-8C34-FE8E439803A7}"/>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24FABB1-A4FE-4F93-8FFC-E570ED5BCAF3}"/>
              </a:ext>
            </a:extLst>
          </p:cNvPr>
          <p:cNvSpPr>
            <a:spLocks noGrp="1"/>
          </p:cNvSpPr>
          <p:nvPr>
            <p:ph type="dt" sz="half" idx="10"/>
          </p:nvPr>
        </p:nvSpPr>
        <p:spPr/>
        <p:txBody>
          <a:bodyPr/>
          <a:lstStyle/>
          <a:p>
            <a:fld id="{9B7E9DA6-8CC1-4890-BB1D-10A35BD9FB3B}" type="datetimeFigureOut">
              <a:rPr lang="en-US" smtClean="0"/>
              <a:t>10/12/2021</a:t>
            </a:fld>
            <a:endParaRPr lang="en-US"/>
          </a:p>
        </p:txBody>
      </p:sp>
      <p:sp>
        <p:nvSpPr>
          <p:cNvPr id="5" name="Footer Placeholder 4">
            <a:extLst>
              <a:ext uri="{FF2B5EF4-FFF2-40B4-BE49-F238E27FC236}">
                <a16:creationId xmlns:a16="http://schemas.microsoft.com/office/drawing/2014/main" id="{FF4DDFAC-2EAA-4DF3-87A1-658FA3AB203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A3638D-186D-4E57-AC33-57DC9F3DB92B}"/>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41434728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C9F127-007B-41F3-AA96-81548CA8C5A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07CAECD-5E11-4C8E-A120-C04556971F6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9961EE-F390-42E6-B341-AB6C5828E6D2}"/>
              </a:ext>
            </a:extLst>
          </p:cNvPr>
          <p:cNvSpPr>
            <a:spLocks noGrp="1"/>
          </p:cNvSpPr>
          <p:nvPr>
            <p:ph type="dt" sz="half" idx="10"/>
          </p:nvPr>
        </p:nvSpPr>
        <p:spPr/>
        <p:txBody>
          <a:bodyPr/>
          <a:lstStyle/>
          <a:p>
            <a:fld id="{9B7E9DA6-8CC1-4890-BB1D-10A35BD9FB3B}" type="datetimeFigureOut">
              <a:rPr lang="en-US" smtClean="0"/>
              <a:t>10/12/2021</a:t>
            </a:fld>
            <a:endParaRPr lang="en-US"/>
          </a:p>
        </p:txBody>
      </p:sp>
      <p:sp>
        <p:nvSpPr>
          <p:cNvPr id="5" name="Footer Placeholder 4">
            <a:extLst>
              <a:ext uri="{FF2B5EF4-FFF2-40B4-BE49-F238E27FC236}">
                <a16:creationId xmlns:a16="http://schemas.microsoft.com/office/drawing/2014/main" id="{56DBF2A3-CB1A-4B4F-AAE0-BF9A5C68B4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AABA629-17ED-43AB-97D1-2279A68F3103}"/>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24649910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90124B-20BD-4644-B5A5-6C23FEB327A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A037B24F-A8E3-46D1-9370-DC752FCE02A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869D2A7-975C-404E-AE55-FF8680BC2FE9}"/>
              </a:ext>
            </a:extLst>
          </p:cNvPr>
          <p:cNvSpPr>
            <a:spLocks noGrp="1"/>
          </p:cNvSpPr>
          <p:nvPr>
            <p:ph type="dt" sz="half" idx="10"/>
          </p:nvPr>
        </p:nvSpPr>
        <p:spPr/>
        <p:txBody>
          <a:bodyPr/>
          <a:lstStyle/>
          <a:p>
            <a:fld id="{9B7E9DA6-8CC1-4890-BB1D-10A35BD9FB3B}" type="datetimeFigureOut">
              <a:rPr lang="en-US" smtClean="0"/>
              <a:t>10/12/2021</a:t>
            </a:fld>
            <a:endParaRPr lang="en-US"/>
          </a:p>
        </p:txBody>
      </p:sp>
      <p:sp>
        <p:nvSpPr>
          <p:cNvPr id="5" name="Footer Placeholder 4">
            <a:extLst>
              <a:ext uri="{FF2B5EF4-FFF2-40B4-BE49-F238E27FC236}">
                <a16:creationId xmlns:a16="http://schemas.microsoft.com/office/drawing/2014/main" id="{DC2F4D11-8F8A-41DE-A2B0-953BA1893C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B1FBF38-A432-43F4-891B-27FA91EA5A43}"/>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33202364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E51B54-EF7C-4A4E-8130-C3A1465EDDB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D2D61EC-D1AB-42CC-B424-73CBB12CC986}"/>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8EC4E4-31ED-4ECE-8354-3074AEC25895}"/>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FBF0CA0-EED2-4956-819C-0A7BE7122DA4}"/>
              </a:ext>
            </a:extLst>
          </p:cNvPr>
          <p:cNvSpPr>
            <a:spLocks noGrp="1"/>
          </p:cNvSpPr>
          <p:nvPr>
            <p:ph type="dt" sz="half" idx="10"/>
          </p:nvPr>
        </p:nvSpPr>
        <p:spPr/>
        <p:txBody>
          <a:bodyPr/>
          <a:lstStyle/>
          <a:p>
            <a:fld id="{9B7E9DA6-8CC1-4890-BB1D-10A35BD9FB3B}" type="datetimeFigureOut">
              <a:rPr lang="en-US" smtClean="0"/>
              <a:t>10/12/2021</a:t>
            </a:fld>
            <a:endParaRPr lang="en-US"/>
          </a:p>
        </p:txBody>
      </p:sp>
      <p:sp>
        <p:nvSpPr>
          <p:cNvPr id="6" name="Footer Placeholder 5">
            <a:extLst>
              <a:ext uri="{FF2B5EF4-FFF2-40B4-BE49-F238E27FC236}">
                <a16:creationId xmlns:a16="http://schemas.microsoft.com/office/drawing/2014/main" id="{B901A714-8463-445B-A96F-AAB9C30C279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E560D4E-5934-4B0A-B410-C99AB944337B}"/>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39346206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38A1E2-A4A2-4745-B232-8AF1F69B0E8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F022247-9F5B-4212-AD27-55D2613127E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86FAF52-2C61-4787-9148-21CDA736D3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060708-EC37-4AF3-979D-2050D1B748C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0E2D467F-8BB6-437A-883F-32418D91B42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779F42C-89C4-4836-ADF1-B113A1B88970}"/>
              </a:ext>
            </a:extLst>
          </p:cNvPr>
          <p:cNvSpPr>
            <a:spLocks noGrp="1"/>
          </p:cNvSpPr>
          <p:nvPr>
            <p:ph type="dt" sz="half" idx="10"/>
          </p:nvPr>
        </p:nvSpPr>
        <p:spPr/>
        <p:txBody>
          <a:bodyPr/>
          <a:lstStyle/>
          <a:p>
            <a:fld id="{9B7E9DA6-8CC1-4890-BB1D-10A35BD9FB3B}" type="datetimeFigureOut">
              <a:rPr lang="en-US" smtClean="0"/>
              <a:t>10/12/2021</a:t>
            </a:fld>
            <a:endParaRPr lang="en-US"/>
          </a:p>
        </p:txBody>
      </p:sp>
      <p:sp>
        <p:nvSpPr>
          <p:cNvPr id="8" name="Footer Placeholder 7">
            <a:extLst>
              <a:ext uri="{FF2B5EF4-FFF2-40B4-BE49-F238E27FC236}">
                <a16:creationId xmlns:a16="http://schemas.microsoft.com/office/drawing/2014/main" id="{F9508055-ECF7-48C1-86E4-BF5E8312377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7C1ACE0F-1BC9-45C7-97EA-53593B2B6194}"/>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1481328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6F75B-9AA2-441B-B48C-808024F883F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8422024-D439-4844-AC53-4E6D1E482052}"/>
              </a:ext>
            </a:extLst>
          </p:cNvPr>
          <p:cNvSpPr>
            <a:spLocks noGrp="1"/>
          </p:cNvSpPr>
          <p:nvPr>
            <p:ph type="dt" sz="half" idx="10"/>
          </p:nvPr>
        </p:nvSpPr>
        <p:spPr/>
        <p:txBody>
          <a:bodyPr/>
          <a:lstStyle/>
          <a:p>
            <a:fld id="{9B7E9DA6-8CC1-4890-BB1D-10A35BD9FB3B}" type="datetimeFigureOut">
              <a:rPr lang="en-US" smtClean="0"/>
              <a:t>10/12/2021</a:t>
            </a:fld>
            <a:endParaRPr lang="en-US"/>
          </a:p>
        </p:txBody>
      </p:sp>
      <p:sp>
        <p:nvSpPr>
          <p:cNvPr id="4" name="Footer Placeholder 3">
            <a:extLst>
              <a:ext uri="{FF2B5EF4-FFF2-40B4-BE49-F238E27FC236}">
                <a16:creationId xmlns:a16="http://schemas.microsoft.com/office/drawing/2014/main" id="{2B1F5A3D-ADFB-438C-AC82-B3064D136274}"/>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03DC991-8D21-421B-98CB-07CD0163A1CA}"/>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34275615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7C56E4F-9BDD-4648-AA8E-2CABDC75A9E7}"/>
              </a:ext>
            </a:extLst>
          </p:cNvPr>
          <p:cNvSpPr>
            <a:spLocks noGrp="1"/>
          </p:cNvSpPr>
          <p:nvPr>
            <p:ph type="dt" sz="half" idx="10"/>
          </p:nvPr>
        </p:nvSpPr>
        <p:spPr/>
        <p:txBody>
          <a:bodyPr/>
          <a:lstStyle/>
          <a:p>
            <a:fld id="{9B7E9DA6-8CC1-4890-BB1D-10A35BD9FB3B}" type="datetimeFigureOut">
              <a:rPr lang="en-US" smtClean="0"/>
              <a:t>10/12/2021</a:t>
            </a:fld>
            <a:endParaRPr lang="en-US"/>
          </a:p>
        </p:txBody>
      </p:sp>
      <p:sp>
        <p:nvSpPr>
          <p:cNvPr id="3" name="Footer Placeholder 2">
            <a:extLst>
              <a:ext uri="{FF2B5EF4-FFF2-40B4-BE49-F238E27FC236}">
                <a16:creationId xmlns:a16="http://schemas.microsoft.com/office/drawing/2014/main" id="{3E3FE504-7CBB-413D-B4E0-864064F45A7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1DAB821-632E-4921-AADF-F1C3A1ADDED6}"/>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17955078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DCBAF1-F969-43DC-8EFC-A5472E7EBB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22BF12AF-AD25-4B7C-93F2-66522645C4E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5E3669CA-65E6-4C73-A245-FAB6A224AD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3D93DC4-D3A8-4CA6-93EE-F624263087B9}"/>
              </a:ext>
            </a:extLst>
          </p:cNvPr>
          <p:cNvSpPr>
            <a:spLocks noGrp="1"/>
          </p:cNvSpPr>
          <p:nvPr>
            <p:ph type="dt" sz="half" idx="10"/>
          </p:nvPr>
        </p:nvSpPr>
        <p:spPr/>
        <p:txBody>
          <a:bodyPr/>
          <a:lstStyle/>
          <a:p>
            <a:fld id="{9B7E9DA6-8CC1-4890-BB1D-10A35BD9FB3B}" type="datetimeFigureOut">
              <a:rPr lang="en-US" smtClean="0"/>
              <a:t>10/12/2021</a:t>
            </a:fld>
            <a:endParaRPr lang="en-US"/>
          </a:p>
        </p:txBody>
      </p:sp>
      <p:sp>
        <p:nvSpPr>
          <p:cNvPr id="6" name="Footer Placeholder 5">
            <a:extLst>
              <a:ext uri="{FF2B5EF4-FFF2-40B4-BE49-F238E27FC236}">
                <a16:creationId xmlns:a16="http://schemas.microsoft.com/office/drawing/2014/main" id="{22060D8F-3787-4FD0-B34E-0B59FA77B42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36F2300-2D84-4958-B823-76BEAE0B1EF9}"/>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1709636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41C50B-B675-4112-AA53-D1C3B056B12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7F27E13-A220-4EBD-9838-C6E52A56163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A2F3D19-DFA3-428F-90A5-94A22B6E661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6F3EE81-D119-4FAE-9B8B-637252568E8C}"/>
              </a:ext>
            </a:extLst>
          </p:cNvPr>
          <p:cNvSpPr>
            <a:spLocks noGrp="1"/>
          </p:cNvSpPr>
          <p:nvPr>
            <p:ph type="dt" sz="half" idx="10"/>
          </p:nvPr>
        </p:nvSpPr>
        <p:spPr/>
        <p:txBody>
          <a:bodyPr/>
          <a:lstStyle/>
          <a:p>
            <a:fld id="{9B7E9DA6-8CC1-4890-BB1D-10A35BD9FB3B}" type="datetimeFigureOut">
              <a:rPr lang="en-US" smtClean="0"/>
              <a:t>10/12/2021</a:t>
            </a:fld>
            <a:endParaRPr lang="en-US"/>
          </a:p>
        </p:txBody>
      </p:sp>
      <p:sp>
        <p:nvSpPr>
          <p:cNvPr id="6" name="Footer Placeholder 5">
            <a:extLst>
              <a:ext uri="{FF2B5EF4-FFF2-40B4-BE49-F238E27FC236}">
                <a16:creationId xmlns:a16="http://schemas.microsoft.com/office/drawing/2014/main" id="{B76351B8-118A-4D0C-8873-29AB12E9654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E8809B2-3E47-4631-AE58-F4018017D2A2}"/>
              </a:ext>
            </a:extLst>
          </p:cNvPr>
          <p:cNvSpPr>
            <a:spLocks noGrp="1"/>
          </p:cNvSpPr>
          <p:nvPr>
            <p:ph type="sldNum" sz="quarter" idx="12"/>
          </p:nvPr>
        </p:nvSpPr>
        <p:spPr/>
        <p:txBody>
          <a:bodyPr/>
          <a:lstStyle/>
          <a:p>
            <a:fld id="{5D16CCA7-A32B-44D2-BAC0-8216F98A92EE}" type="slidenum">
              <a:rPr lang="en-US" smtClean="0"/>
              <a:t>‹#›</a:t>
            </a:fld>
            <a:endParaRPr lang="en-US"/>
          </a:p>
        </p:txBody>
      </p:sp>
    </p:spTree>
    <p:extLst>
      <p:ext uri="{BB962C8B-B14F-4D97-AF65-F5344CB8AC3E}">
        <p14:creationId xmlns:p14="http://schemas.microsoft.com/office/powerpoint/2010/main" val="37332123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18AE26-4A61-4BE6-929F-047C5104392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8D0B60F9-8919-4D50-935A-BE4CC620C77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D35200-416B-4857-AD93-C671F21BE61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B7E9DA6-8CC1-4890-BB1D-10A35BD9FB3B}" type="datetimeFigureOut">
              <a:rPr lang="en-US" smtClean="0"/>
              <a:t>10/12/2021</a:t>
            </a:fld>
            <a:endParaRPr lang="en-US"/>
          </a:p>
        </p:txBody>
      </p:sp>
      <p:sp>
        <p:nvSpPr>
          <p:cNvPr id="5" name="Footer Placeholder 4">
            <a:extLst>
              <a:ext uri="{FF2B5EF4-FFF2-40B4-BE49-F238E27FC236}">
                <a16:creationId xmlns:a16="http://schemas.microsoft.com/office/drawing/2014/main" id="{8C0C9A54-350E-47FA-9B2C-F9C766348F9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051259BE-6637-4210-B761-34DD1BD8682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D16CCA7-A32B-44D2-BAC0-8216F98A92EE}" type="slidenum">
              <a:rPr lang="en-US" smtClean="0"/>
              <a:t>‹#›</a:t>
            </a:fld>
            <a:endParaRPr lang="en-US"/>
          </a:p>
        </p:txBody>
      </p:sp>
    </p:spTree>
    <p:extLst>
      <p:ext uri="{BB962C8B-B14F-4D97-AF65-F5344CB8AC3E}">
        <p14:creationId xmlns:p14="http://schemas.microsoft.com/office/powerpoint/2010/main" val="2984224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39C24C-D3F9-4F66-A2E8-886EEDE20215}"/>
              </a:ext>
            </a:extLst>
          </p:cNvPr>
          <p:cNvSpPr>
            <a:spLocks noGrp="1"/>
          </p:cNvSpPr>
          <p:nvPr>
            <p:ph type="title"/>
          </p:nvPr>
        </p:nvSpPr>
        <p:spPr>
          <a:xfrm>
            <a:off x="838200" y="365126"/>
            <a:ext cx="10515600" cy="531858"/>
          </a:xfrm>
        </p:spPr>
        <p:txBody>
          <a:bodyPr>
            <a:normAutofit/>
          </a:bodyPr>
          <a:lstStyle/>
          <a:p>
            <a:r>
              <a:rPr lang="en-US" sz="2000" dirty="0"/>
              <a:t>&gt;&gt; SLIDE </a:t>
            </a:r>
            <a:fld id="{13672F23-EC48-4D52-A60F-9B8ECB54358F}" type="slidenum">
              <a:rPr lang="en-US" sz="2000" smtClean="0"/>
              <a:t>1</a:t>
            </a:fld>
            <a:endParaRPr lang="en-US" sz="2000" dirty="0"/>
          </a:p>
        </p:txBody>
      </p:sp>
      <p:sp>
        <p:nvSpPr>
          <p:cNvPr id="3" name="Subtitle 2">
            <a:extLst>
              <a:ext uri="{FF2B5EF4-FFF2-40B4-BE49-F238E27FC236}">
                <a16:creationId xmlns:a16="http://schemas.microsoft.com/office/drawing/2014/main" id="{1B35E190-59CA-4566-91FE-4C0893FED408}"/>
              </a:ext>
            </a:extLst>
          </p:cNvPr>
          <p:cNvSpPr>
            <a:spLocks noGrp="1"/>
          </p:cNvSpPr>
          <p:nvPr>
            <p:ph idx="1"/>
          </p:nvPr>
        </p:nvSpPr>
        <p:spPr/>
        <p:txBody>
          <a:bodyPr>
            <a:normAutofit/>
          </a:bodyPr>
          <a:lstStyle/>
          <a:p>
            <a:pPr marL="0" indent="0" algn="ctr">
              <a:buNone/>
            </a:pPr>
            <a:r>
              <a:rPr lang="en-US" sz="6000" dirty="0"/>
              <a:t>NCIL Home Modification Survey &amp; Best Practices Guide</a:t>
            </a:r>
          </a:p>
          <a:p>
            <a:pPr marL="0" indent="0" algn="ctr">
              <a:buNone/>
            </a:pPr>
            <a:endParaRPr lang="en-US" dirty="0"/>
          </a:p>
          <a:p>
            <a:pPr marL="0" indent="0" algn="ctr">
              <a:buNone/>
            </a:pPr>
            <a:r>
              <a:rPr lang="en-US" dirty="0"/>
              <a:t>Wednesday, Sept. 22 2</a:t>
            </a:r>
            <a:r>
              <a:rPr lang="en-US" dirty="0">
                <a:sym typeface="Wingdings" pitchFamily="2" charset="2"/>
              </a:rPr>
              <a:t>:0</a:t>
            </a:r>
            <a:r>
              <a:rPr lang="en-US" dirty="0"/>
              <a:t>0 – 3:30 p.m. CT</a:t>
            </a:r>
          </a:p>
          <a:p>
            <a:pPr marL="0" indent="0" algn="ctr">
              <a:buNone/>
            </a:pPr>
            <a:endParaRPr lang="en-US" dirty="0"/>
          </a:p>
          <a:p>
            <a:pPr marL="0" indent="0" algn="ctr">
              <a:buNone/>
            </a:pPr>
            <a:r>
              <a:rPr lang="en-US" dirty="0"/>
              <a:t>Tim Fuchs</a:t>
            </a:r>
          </a:p>
        </p:txBody>
      </p:sp>
    </p:spTree>
    <p:extLst>
      <p:ext uri="{BB962C8B-B14F-4D97-AF65-F5344CB8AC3E}">
        <p14:creationId xmlns:p14="http://schemas.microsoft.com/office/powerpoint/2010/main" val="14563416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3144C-7D9B-4E58-88DA-B651AF2869D2}"/>
              </a:ext>
            </a:extLst>
          </p:cNvPr>
          <p:cNvSpPr>
            <a:spLocks noGrp="1"/>
          </p:cNvSpPr>
          <p:nvPr>
            <p:ph type="title"/>
          </p:nvPr>
        </p:nvSpPr>
        <p:spPr/>
        <p:txBody>
          <a:bodyPr/>
          <a:lstStyle/>
          <a:p>
            <a:r>
              <a:rPr lang="en-US" dirty="0"/>
              <a:t>&gt;&gt; SLIDE </a:t>
            </a:r>
            <a:fld id="{0E8CF7C7-2C93-4D11-8EF3-B9E91C973FAA}" type="slidenum">
              <a:rPr lang="en-US" smtClean="0"/>
              <a:t>10</a:t>
            </a:fld>
            <a:r>
              <a:rPr lang="en-US" dirty="0"/>
              <a:t>: Survey Results</a:t>
            </a:r>
          </a:p>
        </p:txBody>
      </p:sp>
      <p:sp>
        <p:nvSpPr>
          <p:cNvPr id="3" name="Content Placeholder 2">
            <a:extLst>
              <a:ext uri="{FF2B5EF4-FFF2-40B4-BE49-F238E27FC236}">
                <a16:creationId xmlns:a16="http://schemas.microsoft.com/office/drawing/2014/main" id="{3FFB6010-8AA4-4388-ACEB-E00F8795AD51}"/>
              </a:ext>
            </a:extLst>
          </p:cNvPr>
          <p:cNvSpPr>
            <a:spLocks noGrp="1"/>
          </p:cNvSpPr>
          <p:nvPr>
            <p:ph idx="1"/>
          </p:nvPr>
        </p:nvSpPr>
        <p:spPr/>
        <p:txBody>
          <a:bodyPr>
            <a:noAutofit/>
          </a:bodyPr>
          <a:lstStyle/>
          <a:p>
            <a:r>
              <a:rPr lang="en-US" sz="3200" dirty="0"/>
              <a:t>Of the CILs who reported NOT having a home modification program:</a:t>
            </a:r>
          </a:p>
          <a:p>
            <a:pPr lvl="1"/>
            <a:r>
              <a:rPr lang="en-US" sz="3200" dirty="0"/>
              <a:t>73% were interested in developing a home modification program, but identified barriers to beginning this program: </a:t>
            </a:r>
          </a:p>
          <a:p>
            <a:pPr lvl="2"/>
            <a:r>
              <a:rPr lang="en-US" sz="3200" dirty="0"/>
              <a:t>Lack of funding (53%) </a:t>
            </a:r>
          </a:p>
          <a:p>
            <a:pPr lvl="2"/>
            <a:r>
              <a:rPr lang="en-US" sz="3200" dirty="0"/>
              <a:t>Lack of staffing (20%) </a:t>
            </a:r>
          </a:p>
          <a:p>
            <a:pPr lvl="2"/>
            <a:r>
              <a:rPr lang="en-US" sz="3200" dirty="0"/>
              <a:t>Unsure how to begin program (13%)</a:t>
            </a:r>
          </a:p>
        </p:txBody>
      </p:sp>
    </p:spTree>
    <p:extLst>
      <p:ext uri="{BB962C8B-B14F-4D97-AF65-F5344CB8AC3E}">
        <p14:creationId xmlns:p14="http://schemas.microsoft.com/office/powerpoint/2010/main" val="21858628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3144C-7D9B-4E58-88DA-B651AF2869D2}"/>
              </a:ext>
            </a:extLst>
          </p:cNvPr>
          <p:cNvSpPr>
            <a:spLocks noGrp="1"/>
          </p:cNvSpPr>
          <p:nvPr>
            <p:ph type="title"/>
          </p:nvPr>
        </p:nvSpPr>
        <p:spPr/>
        <p:txBody>
          <a:bodyPr/>
          <a:lstStyle/>
          <a:p>
            <a:r>
              <a:rPr lang="en-US" dirty="0"/>
              <a:t>&gt;&gt; SLIDE </a:t>
            </a:r>
            <a:fld id="{0E8CF7C7-2C93-4D11-8EF3-B9E91C973FAA}" type="slidenum">
              <a:rPr lang="en-US" smtClean="0"/>
              <a:t>11</a:t>
            </a:fld>
            <a:r>
              <a:rPr lang="en-US" dirty="0"/>
              <a:t>: Best Practices Guide</a:t>
            </a:r>
          </a:p>
        </p:txBody>
      </p:sp>
      <p:sp>
        <p:nvSpPr>
          <p:cNvPr id="3" name="Content Placeholder 2">
            <a:extLst>
              <a:ext uri="{FF2B5EF4-FFF2-40B4-BE49-F238E27FC236}">
                <a16:creationId xmlns:a16="http://schemas.microsoft.com/office/drawing/2014/main" id="{3FFB6010-8AA4-4388-ACEB-E00F8795AD51}"/>
              </a:ext>
            </a:extLst>
          </p:cNvPr>
          <p:cNvSpPr>
            <a:spLocks noGrp="1"/>
          </p:cNvSpPr>
          <p:nvPr>
            <p:ph idx="1"/>
          </p:nvPr>
        </p:nvSpPr>
        <p:spPr/>
        <p:txBody>
          <a:bodyPr>
            <a:noAutofit/>
          </a:bodyPr>
          <a:lstStyle/>
          <a:p>
            <a:pPr lvl="0"/>
            <a:r>
              <a:rPr lang="en-US" sz="3200" dirty="0"/>
              <a:t>To address identified barriers, it is important for CILs to learn from each other to share: </a:t>
            </a:r>
          </a:p>
          <a:p>
            <a:pPr lvl="1"/>
            <a:r>
              <a:rPr lang="en-US" sz="3200" dirty="0"/>
              <a:t>Funding strategies </a:t>
            </a:r>
          </a:p>
          <a:p>
            <a:pPr lvl="1"/>
            <a:r>
              <a:rPr lang="en-US" sz="3200" dirty="0"/>
              <a:t>Training guides</a:t>
            </a:r>
          </a:p>
          <a:p>
            <a:pPr lvl="1"/>
            <a:r>
              <a:rPr lang="en-US" sz="3200" dirty="0"/>
              <a:t>Resources  </a:t>
            </a:r>
          </a:p>
          <a:p>
            <a:r>
              <a:rPr lang="en-US" sz="3200" dirty="0"/>
              <a:t>Conducted follow-up interviews with CIL staff </a:t>
            </a:r>
          </a:p>
          <a:p>
            <a:pPr lvl="1"/>
            <a:r>
              <a:rPr lang="en-US" sz="3200" dirty="0"/>
              <a:t>Document home modification programs in greater detail</a:t>
            </a:r>
          </a:p>
          <a:p>
            <a:pPr lvl="1"/>
            <a:r>
              <a:rPr lang="en-US" sz="3200" dirty="0"/>
              <a:t>Goal of developing “best practices guide”  </a:t>
            </a:r>
          </a:p>
        </p:txBody>
      </p:sp>
    </p:spTree>
    <p:extLst>
      <p:ext uri="{BB962C8B-B14F-4D97-AF65-F5344CB8AC3E}">
        <p14:creationId xmlns:p14="http://schemas.microsoft.com/office/powerpoint/2010/main" val="236232237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3144C-7D9B-4E58-88DA-B651AF2869D2}"/>
              </a:ext>
            </a:extLst>
          </p:cNvPr>
          <p:cNvSpPr>
            <a:spLocks noGrp="1"/>
          </p:cNvSpPr>
          <p:nvPr>
            <p:ph type="title"/>
          </p:nvPr>
        </p:nvSpPr>
        <p:spPr/>
        <p:txBody>
          <a:bodyPr/>
          <a:lstStyle/>
          <a:p>
            <a:r>
              <a:rPr lang="en-US" dirty="0"/>
              <a:t>&gt;&gt; SLIDE </a:t>
            </a:r>
            <a:fld id="{0E8CF7C7-2C93-4D11-8EF3-B9E91C973FAA}" type="slidenum">
              <a:rPr lang="en-US" smtClean="0"/>
              <a:t>12</a:t>
            </a:fld>
            <a:r>
              <a:rPr lang="en-US" dirty="0"/>
              <a:t>: Home Mod Interviews</a:t>
            </a:r>
          </a:p>
        </p:txBody>
      </p:sp>
      <p:sp>
        <p:nvSpPr>
          <p:cNvPr id="3" name="Content Placeholder 2">
            <a:extLst>
              <a:ext uri="{FF2B5EF4-FFF2-40B4-BE49-F238E27FC236}">
                <a16:creationId xmlns:a16="http://schemas.microsoft.com/office/drawing/2014/main" id="{3FFB6010-8AA4-4388-ACEB-E00F8795AD51}"/>
              </a:ext>
            </a:extLst>
          </p:cNvPr>
          <p:cNvSpPr>
            <a:spLocks noGrp="1"/>
          </p:cNvSpPr>
          <p:nvPr>
            <p:ph idx="1"/>
          </p:nvPr>
        </p:nvSpPr>
        <p:spPr/>
        <p:txBody>
          <a:bodyPr>
            <a:noAutofit/>
          </a:bodyPr>
          <a:lstStyle/>
          <a:p>
            <a:pPr lvl="0"/>
            <a:r>
              <a:rPr lang="en-US" sz="3200" dirty="0"/>
              <a:t>NCIL has conducted interviews with CILs from the Home Mod Survey that demonstrated promising practices and other measures of success.  </a:t>
            </a:r>
          </a:p>
          <a:p>
            <a:pPr lvl="0"/>
            <a:r>
              <a:rPr lang="en-US" sz="3200" dirty="0"/>
              <a:t>Those interviews covered additional details of program history, funding, and promising practices. </a:t>
            </a:r>
          </a:p>
          <a:p>
            <a:pPr lvl="0"/>
            <a:r>
              <a:rPr lang="en-US" sz="3200" dirty="0"/>
              <a:t>Information from the interviews will also be included in the Best Practices Guide.  </a:t>
            </a:r>
          </a:p>
        </p:txBody>
      </p:sp>
    </p:spTree>
    <p:extLst>
      <p:ext uri="{BB962C8B-B14F-4D97-AF65-F5344CB8AC3E}">
        <p14:creationId xmlns:p14="http://schemas.microsoft.com/office/powerpoint/2010/main" val="3445070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141ECB-6882-4C40-8B40-518CACDF20B3}"/>
              </a:ext>
            </a:extLst>
          </p:cNvPr>
          <p:cNvSpPr>
            <a:spLocks noGrp="1"/>
          </p:cNvSpPr>
          <p:nvPr>
            <p:ph type="title"/>
          </p:nvPr>
        </p:nvSpPr>
        <p:spPr/>
        <p:txBody>
          <a:bodyPr vert="horz" lIns="91440" tIns="45720" rIns="91440" bIns="45720" rtlCol="0" anchor="ctr">
            <a:normAutofit/>
          </a:bodyPr>
          <a:lstStyle/>
          <a:p>
            <a:r>
              <a:rPr lang="en-US" kern="1200" dirty="0">
                <a:solidFill>
                  <a:schemeClr val="tx1"/>
                </a:solidFill>
                <a:latin typeface="+mj-lt"/>
                <a:ea typeface="+mj-ea"/>
                <a:cs typeface="+mj-cs"/>
              </a:rPr>
              <a:t>&gt;&gt; SLIDE </a:t>
            </a:r>
            <a:fld id="{F2A47844-86F8-4016-ADC2-52FC0D317722}" type="slidenum">
              <a:rPr lang="en-US" kern="1200" smtClean="0">
                <a:solidFill>
                  <a:schemeClr val="tx1"/>
                </a:solidFill>
                <a:latin typeface="+mj-lt"/>
                <a:ea typeface="+mj-ea"/>
                <a:cs typeface="+mj-cs"/>
              </a:rPr>
              <a:pPr/>
              <a:t>13</a:t>
            </a:fld>
            <a:endParaRPr lang="en-US" kern="1200" dirty="0">
              <a:solidFill>
                <a:schemeClr val="tx1"/>
              </a:solidFill>
              <a:latin typeface="+mj-lt"/>
              <a:ea typeface="+mj-ea"/>
              <a:cs typeface="+mj-cs"/>
            </a:endParaRPr>
          </a:p>
        </p:txBody>
      </p:sp>
      <p:sp>
        <p:nvSpPr>
          <p:cNvPr id="5" name="Content Placeholder 4"/>
          <p:cNvSpPr>
            <a:spLocks noGrp="1"/>
          </p:cNvSpPr>
          <p:nvPr>
            <p:ph idx="1"/>
          </p:nvPr>
        </p:nvSpPr>
        <p:spPr>
          <a:xfrm>
            <a:off x="838200" y="2870656"/>
            <a:ext cx="10515600" cy="1614261"/>
          </a:xfrm>
        </p:spPr>
        <p:txBody>
          <a:bodyPr>
            <a:normAutofit/>
          </a:bodyPr>
          <a:lstStyle/>
          <a:p>
            <a:pPr marL="0" indent="0" algn="ctr">
              <a:buNone/>
            </a:pPr>
            <a:r>
              <a:rPr lang="en-US" sz="7200" dirty="0"/>
              <a:t>Questions?</a:t>
            </a:r>
          </a:p>
        </p:txBody>
      </p:sp>
    </p:spTree>
    <p:extLst>
      <p:ext uri="{BB962C8B-B14F-4D97-AF65-F5344CB8AC3E}">
        <p14:creationId xmlns:p14="http://schemas.microsoft.com/office/powerpoint/2010/main" val="21642679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3144C-7D9B-4E58-88DA-B651AF2869D2}"/>
              </a:ext>
            </a:extLst>
          </p:cNvPr>
          <p:cNvSpPr>
            <a:spLocks noGrp="1"/>
          </p:cNvSpPr>
          <p:nvPr>
            <p:ph type="title"/>
          </p:nvPr>
        </p:nvSpPr>
        <p:spPr/>
        <p:txBody>
          <a:bodyPr/>
          <a:lstStyle/>
          <a:p>
            <a:r>
              <a:rPr lang="en-US" dirty="0"/>
              <a:t>&gt;&gt; SLIDE </a:t>
            </a:r>
            <a:fld id="{0E8CF7C7-2C93-4D11-8EF3-B9E91C973FAA}" type="slidenum">
              <a:rPr lang="en-US" smtClean="0"/>
              <a:t>2</a:t>
            </a:fld>
            <a:r>
              <a:rPr lang="en-US" dirty="0"/>
              <a:t>: Acknowledgement</a:t>
            </a:r>
          </a:p>
        </p:txBody>
      </p:sp>
      <p:sp>
        <p:nvSpPr>
          <p:cNvPr id="3" name="Content Placeholder 2">
            <a:extLst>
              <a:ext uri="{FF2B5EF4-FFF2-40B4-BE49-F238E27FC236}">
                <a16:creationId xmlns:a16="http://schemas.microsoft.com/office/drawing/2014/main" id="{3FFB6010-8AA4-4388-ACEB-E00F8795AD51}"/>
              </a:ext>
            </a:extLst>
          </p:cNvPr>
          <p:cNvSpPr>
            <a:spLocks noGrp="1"/>
          </p:cNvSpPr>
          <p:nvPr>
            <p:ph idx="1"/>
          </p:nvPr>
        </p:nvSpPr>
        <p:spPr/>
        <p:txBody>
          <a:bodyPr>
            <a:noAutofit/>
          </a:bodyPr>
          <a:lstStyle/>
          <a:p>
            <a:r>
              <a:rPr lang="en-US" sz="3200" dirty="0">
                <a:latin typeface="Lucida Sans Unicode" panose="020B0602030504020204" pitchFamily="34" charset="0"/>
                <a:cs typeface="Lucida Sans Unicode" panose="020B0602030504020204" pitchFamily="34" charset="0"/>
              </a:rPr>
              <a:t>The contents of this presentation were developed under a grant from the National Institute on Disability, Independent Living, and Rehabilitation Research (NIDILRR grant number 90RT5043). NIDILRR is a Center within the Administration for Community Living (ACL), Department of Health and Human Services (HHS). The contents of this presentation do not necessarily represent the policy of NIDILRR, ACL, HHS, and you should not assume endorsement by the Federal Government. </a:t>
            </a:r>
          </a:p>
          <a:p>
            <a:endParaRPr lang="en-US" sz="3200" dirty="0"/>
          </a:p>
        </p:txBody>
      </p:sp>
    </p:spTree>
    <p:extLst>
      <p:ext uri="{BB962C8B-B14F-4D97-AF65-F5344CB8AC3E}">
        <p14:creationId xmlns:p14="http://schemas.microsoft.com/office/powerpoint/2010/main" val="2932212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3144C-7D9B-4E58-88DA-B651AF2869D2}"/>
              </a:ext>
            </a:extLst>
          </p:cNvPr>
          <p:cNvSpPr>
            <a:spLocks noGrp="1"/>
          </p:cNvSpPr>
          <p:nvPr>
            <p:ph type="title"/>
          </p:nvPr>
        </p:nvSpPr>
        <p:spPr/>
        <p:txBody>
          <a:bodyPr/>
          <a:lstStyle/>
          <a:p>
            <a:r>
              <a:rPr lang="en-US" dirty="0"/>
              <a:t>&gt;&gt; SLIDE </a:t>
            </a:r>
            <a:fld id="{0E8CF7C7-2C93-4D11-8EF3-B9E91C973FAA}" type="slidenum">
              <a:rPr lang="en-US" smtClean="0"/>
              <a:t>3</a:t>
            </a:fld>
            <a:r>
              <a:rPr lang="en-US" dirty="0"/>
              <a:t>: NCIL Partnership with RTC/IL</a:t>
            </a:r>
          </a:p>
        </p:txBody>
      </p:sp>
      <p:sp>
        <p:nvSpPr>
          <p:cNvPr id="3" name="Content Placeholder 2">
            <a:extLst>
              <a:ext uri="{FF2B5EF4-FFF2-40B4-BE49-F238E27FC236}">
                <a16:creationId xmlns:a16="http://schemas.microsoft.com/office/drawing/2014/main" id="{3FFB6010-8AA4-4388-ACEB-E00F8795AD51}"/>
              </a:ext>
            </a:extLst>
          </p:cNvPr>
          <p:cNvSpPr>
            <a:spLocks noGrp="1"/>
          </p:cNvSpPr>
          <p:nvPr>
            <p:ph idx="1"/>
          </p:nvPr>
        </p:nvSpPr>
        <p:spPr/>
        <p:txBody>
          <a:bodyPr>
            <a:noAutofit/>
          </a:bodyPr>
          <a:lstStyle/>
          <a:p>
            <a:r>
              <a:rPr lang="en-US" sz="3200" dirty="0"/>
              <a:t>NCIL partnership with the Research and Training Center on Independent Living (RTC/IL) </a:t>
            </a:r>
          </a:p>
          <a:p>
            <a:pPr lvl="1"/>
            <a:r>
              <a:rPr lang="en-US" sz="3200" dirty="0"/>
              <a:t>In earlier years of partnership: </a:t>
            </a:r>
          </a:p>
          <a:p>
            <a:pPr lvl="2"/>
            <a:r>
              <a:rPr lang="en-US" sz="3200" dirty="0"/>
              <a:t>Developed “Transition Story” videos of consumer transitions to independent living</a:t>
            </a:r>
          </a:p>
          <a:p>
            <a:pPr lvl="1"/>
            <a:r>
              <a:rPr lang="en-US" sz="3200" dirty="0"/>
              <a:t>During current partnership: </a:t>
            </a:r>
          </a:p>
          <a:p>
            <a:pPr lvl="2"/>
            <a:r>
              <a:rPr lang="en-US" sz="3200" dirty="0"/>
              <a:t>Developed the NCIL Home Modification Program Survey </a:t>
            </a:r>
          </a:p>
        </p:txBody>
      </p:sp>
    </p:spTree>
    <p:extLst>
      <p:ext uri="{BB962C8B-B14F-4D97-AF65-F5344CB8AC3E}">
        <p14:creationId xmlns:p14="http://schemas.microsoft.com/office/powerpoint/2010/main" val="25284756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3144C-7D9B-4E58-88DA-B651AF2869D2}"/>
              </a:ext>
            </a:extLst>
          </p:cNvPr>
          <p:cNvSpPr>
            <a:spLocks noGrp="1"/>
          </p:cNvSpPr>
          <p:nvPr>
            <p:ph type="title"/>
          </p:nvPr>
        </p:nvSpPr>
        <p:spPr/>
        <p:txBody>
          <a:bodyPr/>
          <a:lstStyle/>
          <a:p>
            <a:r>
              <a:rPr lang="en-US" dirty="0"/>
              <a:t>&gt;&gt; SLIDE </a:t>
            </a:r>
            <a:fld id="{0E8CF7C7-2C93-4D11-8EF3-B9E91C973FAA}" type="slidenum">
              <a:rPr lang="en-US" smtClean="0"/>
              <a:t>4</a:t>
            </a:fld>
            <a:r>
              <a:rPr lang="en-US" dirty="0"/>
              <a:t>: NCIL Home Modification Program Survey </a:t>
            </a:r>
          </a:p>
        </p:txBody>
      </p:sp>
      <p:sp>
        <p:nvSpPr>
          <p:cNvPr id="3" name="Content Placeholder 2">
            <a:extLst>
              <a:ext uri="{FF2B5EF4-FFF2-40B4-BE49-F238E27FC236}">
                <a16:creationId xmlns:a16="http://schemas.microsoft.com/office/drawing/2014/main" id="{3FFB6010-8AA4-4388-ACEB-E00F8795AD51}"/>
              </a:ext>
            </a:extLst>
          </p:cNvPr>
          <p:cNvSpPr>
            <a:spLocks noGrp="1"/>
          </p:cNvSpPr>
          <p:nvPr>
            <p:ph idx="1"/>
          </p:nvPr>
        </p:nvSpPr>
        <p:spPr/>
        <p:txBody>
          <a:bodyPr>
            <a:noAutofit/>
          </a:bodyPr>
          <a:lstStyle/>
          <a:p>
            <a:r>
              <a:rPr lang="en-US" sz="3200" dirty="0"/>
              <a:t>Aims of the Survey: </a:t>
            </a:r>
          </a:p>
          <a:p>
            <a:pPr lvl="1"/>
            <a:r>
              <a:rPr lang="en-US" sz="3200" dirty="0"/>
              <a:t>Gain data about how many CILs have home modification programs across the United States </a:t>
            </a:r>
          </a:p>
          <a:p>
            <a:pPr lvl="1"/>
            <a:r>
              <a:rPr lang="en-US" sz="3200" dirty="0"/>
              <a:t>If a CIL reported having a home modification program, we wanted to learn: </a:t>
            </a:r>
          </a:p>
          <a:p>
            <a:pPr lvl="2"/>
            <a:r>
              <a:rPr lang="en-US" sz="2800" dirty="0"/>
              <a:t>How long home modification program had been established</a:t>
            </a:r>
          </a:p>
          <a:p>
            <a:pPr lvl="2"/>
            <a:r>
              <a:rPr lang="en-US" sz="2800" dirty="0"/>
              <a:t>What types of funding sources are used</a:t>
            </a:r>
          </a:p>
          <a:p>
            <a:pPr lvl="2"/>
            <a:r>
              <a:rPr lang="en-US" sz="2800" dirty="0"/>
              <a:t>How many consumers are served annually </a:t>
            </a:r>
          </a:p>
          <a:p>
            <a:pPr lvl="2"/>
            <a:r>
              <a:rPr lang="en-US" sz="2800" dirty="0"/>
              <a:t>Other basic successes or lessons CILs had to teach</a:t>
            </a:r>
          </a:p>
          <a:p>
            <a:endParaRPr lang="en-US" sz="2800" dirty="0"/>
          </a:p>
        </p:txBody>
      </p:sp>
    </p:spTree>
    <p:extLst>
      <p:ext uri="{BB962C8B-B14F-4D97-AF65-F5344CB8AC3E}">
        <p14:creationId xmlns:p14="http://schemas.microsoft.com/office/powerpoint/2010/main" val="25592500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3144C-7D9B-4E58-88DA-B651AF2869D2}"/>
              </a:ext>
            </a:extLst>
          </p:cNvPr>
          <p:cNvSpPr>
            <a:spLocks noGrp="1"/>
          </p:cNvSpPr>
          <p:nvPr>
            <p:ph type="title"/>
          </p:nvPr>
        </p:nvSpPr>
        <p:spPr/>
        <p:txBody>
          <a:bodyPr/>
          <a:lstStyle/>
          <a:p>
            <a:r>
              <a:rPr lang="en-US" dirty="0"/>
              <a:t>&gt;&gt; SLIDE 5: Survey Results</a:t>
            </a:r>
          </a:p>
        </p:txBody>
      </p:sp>
      <p:sp>
        <p:nvSpPr>
          <p:cNvPr id="3" name="Content Placeholder 2">
            <a:extLst>
              <a:ext uri="{FF2B5EF4-FFF2-40B4-BE49-F238E27FC236}">
                <a16:creationId xmlns:a16="http://schemas.microsoft.com/office/drawing/2014/main" id="{3FFB6010-8AA4-4388-ACEB-E00F8795AD51}"/>
              </a:ext>
            </a:extLst>
          </p:cNvPr>
          <p:cNvSpPr>
            <a:spLocks noGrp="1"/>
          </p:cNvSpPr>
          <p:nvPr>
            <p:ph idx="1"/>
          </p:nvPr>
        </p:nvSpPr>
        <p:spPr/>
        <p:txBody>
          <a:bodyPr>
            <a:noAutofit/>
          </a:bodyPr>
          <a:lstStyle/>
          <a:p>
            <a:r>
              <a:rPr lang="en-US" sz="3200" dirty="0"/>
              <a:t>Of the 59 CILs that responded to the survey: </a:t>
            </a:r>
          </a:p>
          <a:p>
            <a:pPr lvl="1"/>
            <a:r>
              <a:rPr lang="en-US" sz="3200" dirty="0"/>
              <a:t>41 (70%) reported having a formal home modification program</a:t>
            </a:r>
          </a:p>
          <a:p>
            <a:pPr lvl="1"/>
            <a:r>
              <a:rPr lang="en-US" sz="3200" dirty="0"/>
              <a:t>18 (30%) reported </a:t>
            </a:r>
            <a:r>
              <a:rPr lang="en-US" sz="3200" b="1" dirty="0"/>
              <a:t>NOT</a:t>
            </a:r>
            <a:r>
              <a:rPr lang="en-US" sz="3200" dirty="0"/>
              <a:t> having a formal home modification program</a:t>
            </a:r>
            <a:endParaRPr lang="en-US" sz="2800" dirty="0"/>
          </a:p>
          <a:p>
            <a:endParaRPr lang="en-US" sz="2800" dirty="0"/>
          </a:p>
        </p:txBody>
      </p:sp>
    </p:spTree>
    <p:extLst>
      <p:ext uri="{BB962C8B-B14F-4D97-AF65-F5344CB8AC3E}">
        <p14:creationId xmlns:p14="http://schemas.microsoft.com/office/powerpoint/2010/main" val="28948975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3144C-7D9B-4E58-88DA-B651AF2869D2}"/>
              </a:ext>
            </a:extLst>
          </p:cNvPr>
          <p:cNvSpPr>
            <a:spLocks noGrp="1"/>
          </p:cNvSpPr>
          <p:nvPr>
            <p:ph type="title"/>
          </p:nvPr>
        </p:nvSpPr>
        <p:spPr/>
        <p:txBody>
          <a:bodyPr/>
          <a:lstStyle/>
          <a:p>
            <a:r>
              <a:rPr lang="en-US" dirty="0"/>
              <a:t>&gt;&gt; SLIDE 6: Survey Results</a:t>
            </a:r>
          </a:p>
        </p:txBody>
      </p:sp>
      <p:sp>
        <p:nvSpPr>
          <p:cNvPr id="3" name="Content Placeholder 2">
            <a:extLst>
              <a:ext uri="{FF2B5EF4-FFF2-40B4-BE49-F238E27FC236}">
                <a16:creationId xmlns:a16="http://schemas.microsoft.com/office/drawing/2014/main" id="{3FFB6010-8AA4-4388-ACEB-E00F8795AD51}"/>
              </a:ext>
            </a:extLst>
          </p:cNvPr>
          <p:cNvSpPr>
            <a:spLocks noGrp="1"/>
          </p:cNvSpPr>
          <p:nvPr>
            <p:ph idx="1"/>
          </p:nvPr>
        </p:nvSpPr>
        <p:spPr/>
        <p:txBody>
          <a:bodyPr>
            <a:noAutofit/>
          </a:bodyPr>
          <a:lstStyle/>
          <a:p>
            <a:r>
              <a:rPr lang="en-US" sz="3200" dirty="0"/>
              <a:t>Of the CILs that reported having a home modification program:  </a:t>
            </a:r>
          </a:p>
          <a:p>
            <a:pPr lvl="1"/>
            <a:r>
              <a:rPr lang="en-US" sz="3200" dirty="0"/>
              <a:t>70% of programs had been established for over 10 years</a:t>
            </a:r>
          </a:p>
          <a:p>
            <a:pPr lvl="1"/>
            <a:r>
              <a:rPr lang="en-US" sz="3200" dirty="0"/>
              <a:t>Consumers served per year ranged greatly, from 3 to 250 (average: 73)</a:t>
            </a:r>
            <a:endParaRPr lang="en-US" sz="2800" dirty="0"/>
          </a:p>
        </p:txBody>
      </p:sp>
    </p:spTree>
    <p:extLst>
      <p:ext uri="{BB962C8B-B14F-4D97-AF65-F5344CB8AC3E}">
        <p14:creationId xmlns:p14="http://schemas.microsoft.com/office/powerpoint/2010/main" val="24744265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3144C-7D9B-4E58-88DA-B651AF2869D2}"/>
              </a:ext>
            </a:extLst>
          </p:cNvPr>
          <p:cNvSpPr>
            <a:spLocks noGrp="1"/>
          </p:cNvSpPr>
          <p:nvPr>
            <p:ph type="title"/>
          </p:nvPr>
        </p:nvSpPr>
        <p:spPr/>
        <p:txBody>
          <a:bodyPr/>
          <a:lstStyle/>
          <a:p>
            <a:r>
              <a:rPr lang="en-US" dirty="0"/>
              <a:t>&gt;&gt; SLIDE 7: Survey Results</a:t>
            </a:r>
          </a:p>
        </p:txBody>
      </p:sp>
      <p:sp>
        <p:nvSpPr>
          <p:cNvPr id="3" name="Content Placeholder 2">
            <a:extLst>
              <a:ext uri="{FF2B5EF4-FFF2-40B4-BE49-F238E27FC236}">
                <a16:creationId xmlns:a16="http://schemas.microsoft.com/office/drawing/2014/main" id="{3FFB6010-8AA4-4388-ACEB-E00F8795AD51}"/>
              </a:ext>
            </a:extLst>
          </p:cNvPr>
          <p:cNvSpPr>
            <a:spLocks noGrp="1"/>
          </p:cNvSpPr>
          <p:nvPr>
            <p:ph idx="1"/>
          </p:nvPr>
        </p:nvSpPr>
        <p:spPr/>
        <p:txBody>
          <a:bodyPr>
            <a:noAutofit/>
          </a:bodyPr>
          <a:lstStyle/>
          <a:p>
            <a:r>
              <a:rPr lang="en-US" sz="3200" dirty="0"/>
              <a:t>Most frequently provided modifications: </a:t>
            </a:r>
          </a:p>
          <a:p>
            <a:pPr lvl="1"/>
            <a:r>
              <a:rPr lang="en-US" dirty="0"/>
              <a:t>Ramps &amp; lifts, entrances (94%) </a:t>
            </a:r>
          </a:p>
          <a:p>
            <a:pPr lvl="1"/>
            <a:r>
              <a:rPr lang="en-US" dirty="0"/>
              <a:t>Grab bars (92%) </a:t>
            </a:r>
          </a:p>
          <a:p>
            <a:pPr lvl="1"/>
            <a:r>
              <a:rPr lang="en-US" dirty="0"/>
              <a:t>Shower &amp; bathtub modifications (63%) </a:t>
            </a:r>
          </a:p>
          <a:p>
            <a:pPr lvl="1"/>
            <a:r>
              <a:rPr lang="en-US" dirty="0"/>
              <a:t>Other bathroom modifications (27%) </a:t>
            </a:r>
          </a:p>
          <a:p>
            <a:pPr lvl="1"/>
            <a:r>
              <a:rPr lang="en-US" dirty="0"/>
              <a:t>Hallways &amp; doorways (19%) </a:t>
            </a:r>
          </a:p>
          <a:p>
            <a:pPr lvl="1"/>
            <a:r>
              <a:rPr lang="en-US" dirty="0"/>
              <a:t>Lighting and light switches (17%) </a:t>
            </a:r>
          </a:p>
          <a:p>
            <a:pPr lvl="1"/>
            <a:r>
              <a:rPr lang="en-US" dirty="0"/>
              <a:t>Driveways &amp; sidewalks, exterior (13%) </a:t>
            </a:r>
          </a:p>
          <a:p>
            <a:pPr lvl="1"/>
            <a:r>
              <a:rPr lang="en-US" dirty="0"/>
              <a:t>Bedroom modifications (13%) </a:t>
            </a:r>
          </a:p>
          <a:p>
            <a:pPr lvl="1"/>
            <a:r>
              <a:rPr lang="en-US" dirty="0"/>
              <a:t>Kitchen modifications (11%) </a:t>
            </a:r>
          </a:p>
          <a:p>
            <a:pPr lvl="1"/>
            <a:r>
              <a:rPr lang="en-US" dirty="0"/>
              <a:t>Living room &amp; office, other interior (11%) </a:t>
            </a:r>
          </a:p>
        </p:txBody>
      </p:sp>
    </p:spTree>
    <p:extLst>
      <p:ext uri="{BB962C8B-B14F-4D97-AF65-F5344CB8AC3E}">
        <p14:creationId xmlns:p14="http://schemas.microsoft.com/office/powerpoint/2010/main" val="28580309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3144C-7D9B-4E58-88DA-B651AF2869D2}"/>
              </a:ext>
            </a:extLst>
          </p:cNvPr>
          <p:cNvSpPr>
            <a:spLocks noGrp="1"/>
          </p:cNvSpPr>
          <p:nvPr>
            <p:ph type="title"/>
          </p:nvPr>
        </p:nvSpPr>
        <p:spPr/>
        <p:txBody>
          <a:bodyPr/>
          <a:lstStyle/>
          <a:p>
            <a:r>
              <a:rPr lang="en-US" dirty="0"/>
              <a:t>&gt;&gt; SLIDE 8: Survey Results</a:t>
            </a:r>
          </a:p>
        </p:txBody>
      </p:sp>
      <p:sp>
        <p:nvSpPr>
          <p:cNvPr id="3" name="Content Placeholder 2">
            <a:extLst>
              <a:ext uri="{FF2B5EF4-FFF2-40B4-BE49-F238E27FC236}">
                <a16:creationId xmlns:a16="http://schemas.microsoft.com/office/drawing/2014/main" id="{3FFB6010-8AA4-4388-ACEB-E00F8795AD51}"/>
              </a:ext>
            </a:extLst>
          </p:cNvPr>
          <p:cNvSpPr>
            <a:spLocks noGrp="1"/>
          </p:cNvSpPr>
          <p:nvPr>
            <p:ph idx="1"/>
          </p:nvPr>
        </p:nvSpPr>
        <p:spPr>
          <a:xfrm>
            <a:off x="838200" y="1825625"/>
            <a:ext cx="9421368" cy="4351338"/>
          </a:xfrm>
        </p:spPr>
        <p:txBody>
          <a:bodyPr>
            <a:noAutofit/>
          </a:bodyPr>
          <a:lstStyle/>
          <a:p>
            <a:r>
              <a:rPr lang="en-US" dirty="0"/>
              <a:t>98% of CILs reported that an average home modification takes 6 months or less to complete</a:t>
            </a:r>
          </a:p>
          <a:p>
            <a:r>
              <a:rPr lang="en-US" dirty="0"/>
              <a:t>CILs also reported the average cost of home modifications: </a:t>
            </a:r>
          </a:p>
          <a:p>
            <a:pPr lvl="1"/>
            <a:r>
              <a:rPr lang="en-US" dirty="0"/>
              <a:t>$1,000 - $5,000 (36%) </a:t>
            </a:r>
          </a:p>
          <a:p>
            <a:pPr lvl="1"/>
            <a:r>
              <a:rPr lang="en-US" dirty="0"/>
              <a:t>$500 - $1,000 (21%) </a:t>
            </a:r>
          </a:p>
          <a:p>
            <a:pPr lvl="1"/>
            <a:r>
              <a:rPr lang="en-US" dirty="0"/>
              <a:t>Under $500 (19%) </a:t>
            </a:r>
          </a:p>
          <a:p>
            <a:pPr lvl="1"/>
            <a:r>
              <a:rPr lang="en-US" dirty="0"/>
              <a:t>$5,000 - $10,000 (19%) </a:t>
            </a:r>
          </a:p>
          <a:p>
            <a:pPr lvl="1"/>
            <a:r>
              <a:rPr lang="en-US" dirty="0"/>
              <a:t>$10,000 - $20,000 (5%) </a:t>
            </a:r>
          </a:p>
        </p:txBody>
      </p:sp>
    </p:spTree>
    <p:extLst>
      <p:ext uri="{BB962C8B-B14F-4D97-AF65-F5344CB8AC3E}">
        <p14:creationId xmlns:p14="http://schemas.microsoft.com/office/powerpoint/2010/main" val="6732571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B3144C-7D9B-4E58-88DA-B651AF2869D2}"/>
              </a:ext>
            </a:extLst>
          </p:cNvPr>
          <p:cNvSpPr>
            <a:spLocks noGrp="1"/>
          </p:cNvSpPr>
          <p:nvPr>
            <p:ph type="title"/>
          </p:nvPr>
        </p:nvSpPr>
        <p:spPr/>
        <p:txBody>
          <a:bodyPr/>
          <a:lstStyle/>
          <a:p>
            <a:r>
              <a:rPr lang="en-US" dirty="0"/>
              <a:t>&gt;&gt; SLIDE 9: Survey Results</a:t>
            </a:r>
          </a:p>
        </p:txBody>
      </p:sp>
      <p:sp>
        <p:nvSpPr>
          <p:cNvPr id="3" name="Content Placeholder 2">
            <a:extLst>
              <a:ext uri="{FF2B5EF4-FFF2-40B4-BE49-F238E27FC236}">
                <a16:creationId xmlns:a16="http://schemas.microsoft.com/office/drawing/2014/main" id="{3FFB6010-8AA4-4388-ACEB-E00F8795AD51}"/>
              </a:ext>
            </a:extLst>
          </p:cNvPr>
          <p:cNvSpPr>
            <a:spLocks noGrp="1"/>
          </p:cNvSpPr>
          <p:nvPr>
            <p:ph idx="1"/>
          </p:nvPr>
        </p:nvSpPr>
        <p:spPr/>
        <p:txBody>
          <a:bodyPr>
            <a:noAutofit/>
          </a:bodyPr>
          <a:lstStyle/>
          <a:p>
            <a:r>
              <a:rPr lang="en-US" sz="3200" dirty="0"/>
              <a:t>Typical funding sources: </a:t>
            </a:r>
          </a:p>
          <a:p>
            <a:pPr lvl="1"/>
            <a:r>
              <a:rPr lang="en-US" dirty="0"/>
              <a:t>Other nonprofit funds (47%) </a:t>
            </a:r>
          </a:p>
          <a:p>
            <a:pPr lvl="1"/>
            <a:r>
              <a:rPr lang="en-US" dirty="0"/>
              <a:t>CIL funds (45%) </a:t>
            </a:r>
          </a:p>
          <a:p>
            <a:pPr lvl="1"/>
            <a:r>
              <a:rPr lang="en-US" dirty="0"/>
              <a:t>Local government funding (45%) </a:t>
            </a:r>
          </a:p>
          <a:p>
            <a:pPr lvl="1"/>
            <a:r>
              <a:rPr lang="en-US" dirty="0"/>
              <a:t>Community Development Block Grants (42%) </a:t>
            </a:r>
          </a:p>
          <a:p>
            <a:pPr lvl="1"/>
            <a:r>
              <a:rPr lang="en-US" dirty="0"/>
              <a:t>Medicaid Waiver (34%) </a:t>
            </a:r>
          </a:p>
          <a:p>
            <a:pPr lvl="1"/>
            <a:r>
              <a:rPr lang="en-US" dirty="0"/>
              <a:t>Veterans Affairs (16%) </a:t>
            </a:r>
          </a:p>
          <a:p>
            <a:pPr lvl="1"/>
            <a:r>
              <a:rPr lang="en-US" dirty="0"/>
              <a:t>Rural Housing Repair Loan (5%) </a:t>
            </a:r>
          </a:p>
          <a:p>
            <a:pPr lvl="1"/>
            <a:r>
              <a:rPr lang="en-US" dirty="0"/>
              <a:t>Medicare (3%) </a:t>
            </a:r>
          </a:p>
          <a:p>
            <a:pPr lvl="1"/>
            <a:r>
              <a:rPr lang="en-US" dirty="0"/>
              <a:t>HUD FHA Loan (3%) </a:t>
            </a:r>
          </a:p>
          <a:p>
            <a:pPr lvl="1"/>
            <a:r>
              <a:rPr lang="en-US" dirty="0"/>
              <a:t>Personal Loan (3%) </a:t>
            </a:r>
          </a:p>
        </p:txBody>
      </p:sp>
    </p:spTree>
    <p:extLst>
      <p:ext uri="{BB962C8B-B14F-4D97-AF65-F5344CB8AC3E}">
        <p14:creationId xmlns:p14="http://schemas.microsoft.com/office/powerpoint/2010/main" val="42832039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2924</TotalTime>
  <Words>707</Words>
  <Application>Microsoft Office PowerPoint</Application>
  <PresentationFormat>Widescreen</PresentationFormat>
  <Paragraphs>82</Paragraphs>
  <Slides>13</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Lucida Sans Unicode</vt:lpstr>
      <vt:lpstr>Office Theme</vt:lpstr>
      <vt:lpstr>&gt;&gt; SLIDE 1</vt:lpstr>
      <vt:lpstr>&gt;&gt; SLIDE 2: Acknowledgement</vt:lpstr>
      <vt:lpstr>&gt;&gt; SLIDE 3: NCIL Partnership with RTC/IL</vt:lpstr>
      <vt:lpstr>&gt;&gt; SLIDE 4: NCIL Home Modification Program Survey </vt:lpstr>
      <vt:lpstr>&gt;&gt; SLIDE 5: Survey Results</vt:lpstr>
      <vt:lpstr>&gt;&gt; SLIDE 6: Survey Results</vt:lpstr>
      <vt:lpstr>&gt;&gt; SLIDE 7: Survey Results</vt:lpstr>
      <vt:lpstr>&gt;&gt; SLIDE 8: Survey Results</vt:lpstr>
      <vt:lpstr>&gt;&gt; SLIDE 9: Survey Results</vt:lpstr>
      <vt:lpstr>&gt;&gt; SLIDE 10: Survey Results</vt:lpstr>
      <vt:lpstr>&gt;&gt; SLIDE 11: Best Practices Guide</vt:lpstr>
      <vt:lpstr>&gt;&gt; SLIDE 12: Home Mod Interviews</vt:lpstr>
      <vt:lpstr>&gt;&gt; SLIDE 13</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Eleanor Canter</dc:creator>
  <cp:lastModifiedBy>Coulter, Seth L</cp:lastModifiedBy>
  <cp:revision>67</cp:revision>
  <dcterms:created xsi:type="dcterms:W3CDTF">2020-07-11T01:31:45Z</dcterms:created>
  <dcterms:modified xsi:type="dcterms:W3CDTF">2021-10-12T14:23:50Z</dcterms:modified>
</cp:coreProperties>
</file>