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0"/>
  </p:notesMasterIdLst>
  <p:handoutMasterIdLst>
    <p:handoutMasterId r:id="rId21"/>
  </p:handoutMasterIdLst>
  <p:sldIdLst>
    <p:sldId id="265" r:id="rId2"/>
    <p:sldId id="354" r:id="rId3"/>
    <p:sldId id="348" r:id="rId4"/>
    <p:sldId id="328" r:id="rId5"/>
    <p:sldId id="330" r:id="rId6"/>
    <p:sldId id="339" r:id="rId7"/>
    <p:sldId id="333" r:id="rId8"/>
    <p:sldId id="336" r:id="rId9"/>
    <p:sldId id="355" r:id="rId10"/>
    <p:sldId id="352" r:id="rId11"/>
    <p:sldId id="337" r:id="rId12"/>
    <p:sldId id="326" r:id="rId13"/>
    <p:sldId id="351" r:id="rId14"/>
    <p:sldId id="340" r:id="rId15"/>
    <p:sldId id="341" r:id="rId16"/>
    <p:sldId id="343" r:id="rId17"/>
    <p:sldId id="345" r:id="rId18"/>
    <p:sldId id="296" r:id="rId19"/>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3915" autoAdjust="0"/>
  </p:normalViewPr>
  <p:slideViewPr>
    <p:cSldViewPr>
      <p:cViewPr varScale="1">
        <p:scale>
          <a:sx n="107" d="100"/>
          <a:sy n="107" d="100"/>
        </p:scale>
        <p:origin x="990"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426260-EAF0-AC4E-8D5D-0569641BF050}"/>
              </a:ext>
            </a:extLst>
          </p:cNvPr>
          <p:cNvSpPr>
            <a:spLocks noGrp="1"/>
          </p:cNvSpPr>
          <p:nvPr>
            <p:ph type="hdr" sz="quarter"/>
          </p:nvPr>
        </p:nvSpPr>
        <p:spPr>
          <a:xfrm>
            <a:off x="0" y="0"/>
            <a:ext cx="2971800" cy="465138"/>
          </a:xfrm>
          <a:prstGeom prst="rect">
            <a:avLst/>
          </a:prstGeom>
        </p:spPr>
        <p:txBody>
          <a:bodyPr vert="horz" lIns="91906" tIns="45952" rIns="91906" bIns="45952" rtlCol="0"/>
          <a:lstStyle>
            <a:lvl1pPr algn="l" eaLnBrk="1" hangingPunct="1">
              <a:defRPr sz="1200">
                <a:latin typeface="Times New Roman" pitchFamily="18"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9576CFDB-0A05-2244-A51A-926A8F6D7B94}"/>
              </a:ext>
            </a:extLst>
          </p:cNvPr>
          <p:cNvSpPr>
            <a:spLocks noGrp="1"/>
          </p:cNvSpPr>
          <p:nvPr>
            <p:ph type="dt" sz="quarter" idx="1"/>
          </p:nvPr>
        </p:nvSpPr>
        <p:spPr>
          <a:xfrm>
            <a:off x="3884613" y="0"/>
            <a:ext cx="2971800" cy="465138"/>
          </a:xfrm>
          <a:prstGeom prst="rect">
            <a:avLst/>
          </a:prstGeom>
        </p:spPr>
        <p:txBody>
          <a:bodyPr vert="horz" wrap="square" lIns="91906" tIns="45952" rIns="91906" bIns="45952"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4699C713-F380-9245-BDB0-034A98EC5EAD}" type="datetimeFigureOut">
              <a:rPr lang="en-US" altLang="en-US"/>
              <a:pPr>
                <a:defRPr/>
              </a:pPr>
              <a:t>10/12/2021</a:t>
            </a:fld>
            <a:endParaRPr lang="en-US" altLang="en-US"/>
          </a:p>
        </p:txBody>
      </p:sp>
      <p:sp>
        <p:nvSpPr>
          <p:cNvPr id="4" name="Footer Placeholder 3">
            <a:extLst>
              <a:ext uri="{FF2B5EF4-FFF2-40B4-BE49-F238E27FC236}">
                <a16:creationId xmlns:a16="http://schemas.microsoft.com/office/drawing/2014/main" id="{88AE52EA-F580-134F-88F9-6D8AB9678BF3}"/>
              </a:ext>
            </a:extLst>
          </p:cNvPr>
          <p:cNvSpPr>
            <a:spLocks noGrp="1"/>
          </p:cNvSpPr>
          <p:nvPr>
            <p:ph type="ftr" sz="quarter" idx="2"/>
          </p:nvPr>
        </p:nvSpPr>
        <p:spPr>
          <a:xfrm>
            <a:off x="0" y="8829675"/>
            <a:ext cx="2971800" cy="465138"/>
          </a:xfrm>
          <a:prstGeom prst="rect">
            <a:avLst/>
          </a:prstGeom>
        </p:spPr>
        <p:txBody>
          <a:bodyPr vert="horz" lIns="91906" tIns="45952" rIns="91906" bIns="45952" rtlCol="0" anchor="b"/>
          <a:lstStyle>
            <a:lvl1pPr algn="l" eaLnBrk="1" hangingPunct="1">
              <a:defRPr sz="1200">
                <a:latin typeface="Times New Roman" pitchFamily="18" charset="0"/>
                <a:ea typeface="+mn-ea"/>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297E3146-136D-CF4F-B4AC-EA79E6815FBC}"/>
              </a:ext>
            </a:extLst>
          </p:cNvPr>
          <p:cNvSpPr>
            <a:spLocks noGrp="1"/>
          </p:cNvSpPr>
          <p:nvPr>
            <p:ph type="sldNum" sz="quarter" idx="3"/>
          </p:nvPr>
        </p:nvSpPr>
        <p:spPr>
          <a:xfrm>
            <a:off x="3884613" y="8829675"/>
            <a:ext cx="2971800" cy="465138"/>
          </a:xfrm>
          <a:prstGeom prst="rect">
            <a:avLst/>
          </a:prstGeom>
        </p:spPr>
        <p:txBody>
          <a:bodyPr vert="horz" wrap="square" lIns="91906" tIns="45952" rIns="91906" bIns="45952"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E067CA7F-B8A1-A144-9C0C-94F5AA93789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19A23A-491B-4B4C-AD1E-7211DCF627C1}"/>
              </a:ext>
            </a:extLst>
          </p:cNvPr>
          <p:cNvSpPr>
            <a:spLocks noGrp="1"/>
          </p:cNvSpPr>
          <p:nvPr>
            <p:ph type="hdr" sz="quarter"/>
          </p:nvPr>
        </p:nvSpPr>
        <p:spPr>
          <a:xfrm>
            <a:off x="0" y="0"/>
            <a:ext cx="2971800" cy="465138"/>
          </a:xfrm>
          <a:prstGeom prst="rect">
            <a:avLst/>
          </a:prstGeom>
        </p:spPr>
        <p:txBody>
          <a:bodyPr vert="horz" lIns="91906" tIns="45952" rIns="91906" bIns="45952" rtlCol="0"/>
          <a:lstStyle>
            <a:lvl1pPr algn="l" eaLnBrk="1" hangingPunct="1">
              <a:defRPr sz="1200">
                <a:latin typeface="Times New Roman" pitchFamily="18"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2E6460DB-C814-854E-A540-F7763E199193}"/>
              </a:ext>
            </a:extLst>
          </p:cNvPr>
          <p:cNvSpPr>
            <a:spLocks noGrp="1"/>
          </p:cNvSpPr>
          <p:nvPr>
            <p:ph type="dt" idx="1"/>
          </p:nvPr>
        </p:nvSpPr>
        <p:spPr>
          <a:xfrm>
            <a:off x="3884613" y="0"/>
            <a:ext cx="2971800" cy="465138"/>
          </a:xfrm>
          <a:prstGeom prst="rect">
            <a:avLst/>
          </a:prstGeom>
        </p:spPr>
        <p:txBody>
          <a:bodyPr vert="horz" wrap="square" lIns="91906" tIns="45952" rIns="91906" bIns="45952"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54A3E90A-B2C1-384B-BF56-72A19DAF0264}" type="datetimeFigureOut">
              <a:rPr lang="en-US" altLang="en-US"/>
              <a:pPr>
                <a:defRPr/>
              </a:pPr>
              <a:t>10/12/2021</a:t>
            </a:fld>
            <a:endParaRPr lang="en-US" altLang="en-US"/>
          </a:p>
        </p:txBody>
      </p:sp>
      <p:sp>
        <p:nvSpPr>
          <p:cNvPr id="4" name="Slide Image Placeholder 3">
            <a:extLst>
              <a:ext uri="{FF2B5EF4-FFF2-40B4-BE49-F238E27FC236}">
                <a16:creationId xmlns:a16="http://schemas.microsoft.com/office/drawing/2014/main" id="{B91763F4-56DC-E748-96DF-5C003A96D7F7}"/>
              </a:ext>
            </a:extLst>
          </p:cNvPr>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1906" tIns="45952" rIns="91906" bIns="45952" rtlCol="0" anchor="ctr"/>
          <a:lstStyle/>
          <a:p>
            <a:pPr lvl="0"/>
            <a:endParaRPr lang="en-US" noProof="0"/>
          </a:p>
        </p:txBody>
      </p:sp>
      <p:sp>
        <p:nvSpPr>
          <p:cNvPr id="5" name="Notes Placeholder 4">
            <a:extLst>
              <a:ext uri="{FF2B5EF4-FFF2-40B4-BE49-F238E27FC236}">
                <a16:creationId xmlns:a16="http://schemas.microsoft.com/office/drawing/2014/main" id="{CE754F7D-47A8-0242-B931-4F7BA2834CAC}"/>
              </a:ext>
            </a:extLst>
          </p:cNvPr>
          <p:cNvSpPr>
            <a:spLocks noGrp="1"/>
          </p:cNvSpPr>
          <p:nvPr>
            <p:ph type="body" sz="quarter" idx="3"/>
          </p:nvPr>
        </p:nvSpPr>
        <p:spPr>
          <a:xfrm>
            <a:off x="685800" y="4414838"/>
            <a:ext cx="5486400" cy="4183062"/>
          </a:xfrm>
          <a:prstGeom prst="rect">
            <a:avLst/>
          </a:prstGeom>
        </p:spPr>
        <p:txBody>
          <a:bodyPr vert="horz" lIns="91906" tIns="45952" rIns="91906" bIns="4595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4C41CF8-8D76-7C49-AD9F-E420F5A551B4}"/>
              </a:ext>
            </a:extLst>
          </p:cNvPr>
          <p:cNvSpPr>
            <a:spLocks noGrp="1"/>
          </p:cNvSpPr>
          <p:nvPr>
            <p:ph type="ftr" sz="quarter" idx="4"/>
          </p:nvPr>
        </p:nvSpPr>
        <p:spPr>
          <a:xfrm>
            <a:off x="0" y="8829675"/>
            <a:ext cx="2971800" cy="465138"/>
          </a:xfrm>
          <a:prstGeom prst="rect">
            <a:avLst/>
          </a:prstGeom>
        </p:spPr>
        <p:txBody>
          <a:bodyPr vert="horz" lIns="91906" tIns="45952" rIns="91906" bIns="45952" rtlCol="0" anchor="b"/>
          <a:lstStyle>
            <a:lvl1pPr algn="l" eaLnBrk="1" hangingPunct="1">
              <a:defRPr sz="1200">
                <a:latin typeface="Times New Roman" pitchFamily="18" charset="0"/>
                <a:ea typeface="+mn-ea"/>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42231B9A-586E-6943-A08D-483B2E1D249B}"/>
              </a:ext>
            </a:extLst>
          </p:cNvPr>
          <p:cNvSpPr>
            <a:spLocks noGrp="1"/>
          </p:cNvSpPr>
          <p:nvPr>
            <p:ph type="sldNum" sz="quarter" idx="5"/>
          </p:nvPr>
        </p:nvSpPr>
        <p:spPr>
          <a:xfrm>
            <a:off x="3884613" y="8829675"/>
            <a:ext cx="2971800" cy="465138"/>
          </a:xfrm>
          <a:prstGeom prst="rect">
            <a:avLst/>
          </a:prstGeom>
        </p:spPr>
        <p:txBody>
          <a:bodyPr vert="horz" wrap="square" lIns="91906" tIns="45952" rIns="91906" bIns="45952"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FAC71DB2-6869-E943-8D71-A37CE40EC3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243D6027-D676-CE40-9DDA-589A7F129F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8AA7F5C4-D2E2-FC45-ADCB-057D28D0F8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p:txBody>
      </p:sp>
      <p:sp>
        <p:nvSpPr>
          <p:cNvPr id="16387" name="Slide Number Placeholder 3">
            <a:extLst>
              <a:ext uri="{FF2B5EF4-FFF2-40B4-BE49-F238E27FC236}">
                <a16:creationId xmlns:a16="http://schemas.microsoft.com/office/drawing/2014/main" id="{BE81BFEE-641B-684E-A3CC-1C24791183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15963" indent="-274638">
              <a:defRPr sz="2400">
                <a:solidFill>
                  <a:schemeClr val="tx1"/>
                </a:solidFill>
                <a:latin typeface="Times New Roman" panose="02020603050405020304" pitchFamily="18" charset="0"/>
                <a:ea typeface="MS PGothic" panose="020B0600070205080204" pitchFamily="34" charset="-128"/>
              </a:defRPr>
            </a:lvl2pPr>
            <a:lvl3pPr marL="1101725" indent="-219075">
              <a:defRPr sz="2400">
                <a:solidFill>
                  <a:schemeClr val="tx1"/>
                </a:solidFill>
                <a:latin typeface="Times New Roman" panose="02020603050405020304" pitchFamily="18" charset="0"/>
                <a:ea typeface="MS PGothic" panose="020B0600070205080204" pitchFamily="34" charset="-128"/>
              </a:defRPr>
            </a:lvl3pPr>
            <a:lvl4pPr marL="1541463" indent="-219075">
              <a:defRPr sz="2400">
                <a:solidFill>
                  <a:schemeClr val="tx1"/>
                </a:solidFill>
                <a:latin typeface="Times New Roman" panose="02020603050405020304" pitchFamily="18" charset="0"/>
                <a:ea typeface="MS PGothic" panose="020B0600070205080204" pitchFamily="34" charset="-128"/>
              </a:defRPr>
            </a:lvl4pPr>
            <a:lvl5pPr marL="1982788" indent="-219075">
              <a:defRPr sz="2400">
                <a:solidFill>
                  <a:schemeClr val="tx1"/>
                </a:solidFill>
                <a:latin typeface="Times New Roman" panose="02020603050405020304" pitchFamily="18" charset="0"/>
                <a:ea typeface="MS PGothic" panose="020B0600070205080204" pitchFamily="34" charset="-128"/>
              </a:defRPr>
            </a:lvl5pPr>
            <a:lvl6pPr marL="24399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8971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3543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115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EE25C274-82D7-1840-BCE3-F99CBA311938}" type="slidenum">
              <a:rPr lang="en-US" altLang="en-US" sz="1200" smtClean="0"/>
              <a:pPr/>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BA043233-E713-8E47-AD62-23DDF61579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4C061930-FAFE-2545-B808-90F71999FF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5299" name="Slide Number Placeholder 3">
            <a:extLst>
              <a:ext uri="{FF2B5EF4-FFF2-40B4-BE49-F238E27FC236}">
                <a16:creationId xmlns:a16="http://schemas.microsoft.com/office/drawing/2014/main" id="{ABDCD176-C0E4-994F-BF55-1277C81D2C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15963" indent="-274638">
              <a:defRPr sz="2400">
                <a:solidFill>
                  <a:schemeClr val="tx1"/>
                </a:solidFill>
                <a:latin typeface="Times New Roman" panose="02020603050405020304" pitchFamily="18" charset="0"/>
                <a:ea typeface="MS PGothic" panose="020B0600070205080204" pitchFamily="34" charset="-128"/>
              </a:defRPr>
            </a:lvl2pPr>
            <a:lvl3pPr marL="1101725" indent="-219075">
              <a:defRPr sz="2400">
                <a:solidFill>
                  <a:schemeClr val="tx1"/>
                </a:solidFill>
                <a:latin typeface="Times New Roman" panose="02020603050405020304" pitchFamily="18" charset="0"/>
                <a:ea typeface="MS PGothic" panose="020B0600070205080204" pitchFamily="34" charset="-128"/>
              </a:defRPr>
            </a:lvl3pPr>
            <a:lvl4pPr marL="1541463" indent="-219075">
              <a:defRPr sz="2400">
                <a:solidFill>
                  <a:schemeClr val="tx1"/>
                </a:solidFill>
                <a:latin typeface="Times New Roman" panose="02020603050405020304" pitchFamily="18" charset="0"/>
                <a:ea typeface="MS PGothic" panose="020B0600070205080204" pitchFamily="34" charset="-128"/>
              </a:defRPr>
            </a:lvl4pPr>
            <a:lvl5pPr marL="1982788" indent="-219075">
              <a:defRPr sz="2400">
                <a:solidFill>
                  <a:schemeClr val="tx1"/>
                </a:solidFill>
                <a:latin typeface="Times New Roman" panose="02020603050405020304" pitchFamily="18" charset="0"/>
                <a:ea typeface="MS PGothic" panose="020B0600070205080204" pitchFamily="34" charset="-128"/>
              </a:defRPr>
            </a:lvl5pPr>
            <a:lvl6pPr marL="24399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8971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3543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11588" indent="-219075"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775767B5-D835-EB43-91B4-87816A5FB154}" type="slidenum">
              <a:rPr lang="en-US" altLang="en-US" sz="1200" smtClean="0"/>
              <a:pPr/>
              <a:t>18</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762FAFD-95D0-D440-BF92-20A2CCB1E88E}"/>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5" name="Oval 4">
            <a:extLst>
              <a:ext uri="{FF2B5EF4-FFF2-40B4-BE49-F238E27FC236}">
                <a16:creationId xmlns:a16="http://schemas.microsoft.com/office/drawing/2014/main" id="{D8B7D680-241F-C343-84BF-40D2A1F902A6}"/>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pic>
        <p:nvPicPr>
          <p:cNvPr id="6" name="Picture 18" descr="GMU_PLogo_RGB">
            <a:extLst>
              <a:ext uri="{FF2B5EF4-FFF2-40B4-BE49-F238E27FC236}">
                <a16:creationId xmlns:a16="http://schemas.microsoft.com/office/drawing/2014/main" id="{66AF7A22-43BC-2046-98A2-CE4C177C8230}"/>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5943600"/>
            <a:ext cx="1171575"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0">
            <a:extLst>
              <a:ext uri="{FF2B5EF4-FFF2-40B4-BE49-F238E27FC236}">
                <a16:creationId xmlns:a16="http://schemas.microsoft.com/office/drawing/2014/main" id="{BBE77D1E-90E6-CA42-B245-BFEC1644A035}"/>
              </a:ext>
            </a:extLst>
          </p:cNvPr>
          <p:cNvSpPr txBox="1">
            <a:spLocks noChangeArrowheads="1"/>
          </p:cNvSpPr>
          <p:nvPr userDrawn="1"/>
        </p:nvSpPr>
        <p:spPr bwMode="auto">
          <a:xfrm>
            <a:off x="3289300" y="6348413"/>
            <a:ext cx="3205163" cy="369887"/>
          </a:xfrm>
          <a:prstGeom prst="rect">
            <a:avLst/>
          </a:prstGeom>
          <a:noFill/>
          <a:ln>
            <a:noFill/>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defRPr/>
            </a:pPr>
            <a:r>
              <a:rPr lang="en-US" sz="1800" b="1">
                <a:solidFill>
                  <a:srgbClr val="006600"/>
                </a:solidFill>
              </a:rPr>
              <a:t>Where Innovation Is Tradition</a:t>
            </a: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8" name="Date Placeholder 6">
            <a:extLst>
              <a:ext uri="{FF2B5EF4-FFF2-40B4-BE49-F238E27FC236}">
                <a16:creationId xmlns:a16="http://schemas.microsoft.com/office/drawing/2014/main" id="{D83AC834-7E1A-6B4A-8F6A-CFE22B8CC6A6}"/>
              </a:ext>
            </a:extLst>
          </p:cNvPr>
          <p:cNvSpPr>
            <a:spLocks noGrp="1"/>
          </p:cNvSpPr>
          <p:nvPr>
            <p:ph type="dt" sz="half" idx="10"/>
          </p:nvPr>
        </p:nvSpPr>
        <p:spPr/>
        <p:txBody>
          <a:bodyPr/>
          <a:lstStyle>
            <a:lvl1pPr>
              <a:defRPr>
                <a:latin typeface="Arial" pitchFamily="34" charset="0"/>
                <a:cs typeface="Arial" pitchFamily="34" charset="0"/>
              </a:defRPr>
            </a:lvl1pPr>
            <a:extLst/>
          </a:lstStyle>
          <a:p>
            <a:pPr>
              <a:defRPr/>
            </a:pPr>
            <a:endParaRPr lang="en-US"/>
          </a:p>
        </p:txBody>
      </p:sp>
      <p:sp>
        <p:nvSpPr>
          <p:cNvPr id="9" name="Footer Placeholder 19">
            <a:extLst>
              <a:ext uri="{FF2B5EF4-FFF2-40B4-BE49-F238E27FC236}">
                <a16:creationId xmlns:a16="http://schemas.microsoft.com/office/drawing/2014/main" id="{265A0A77-C0C0-204D-AEF5-F3278032797A}"/>
              </a:ext>
            </a:extLst>
          </p:cNvPr>
          <p:cNvSpPr>
            <a:spLocks noGrp="1"/>
          </p:cNvSpPr>
          <p:nvPr>
            <p:ph type="ftr" sz="quarter" idx="11"/>
          </p:nvPr>
        </p:nvSpPr>
        <p:spPr/>
        <p:txBody>
          <a:bodyPr/>
          <a:lstStyle>
            <a:lvl1pPr>
              <a:defRPr sz="1200">
                <a:solidFill>
                  <a:schemeClr val="bg2">
                    <a:shade val="50000"/>
                    <a:satMod val="200000"/>
                  </a:schemeClr>
                </a:solidFill>
                <a:latin typeface="Arial" pitchFamily="34" charset="0"/>
                <a:cs typeface="Arial" pitchFamily="34" charset="0"/>
              </a:defRPr>
            </a:lvl1pPr>
            <a:extLst/>
          </a:lstStyle>
          <a:p>
            <a:pPr>
              <a:defRPr/>
            </a:pPr>
            <a:endParaRPr lang="en-US"/>
          </a:p>
        </p:txBody>
      </p:sp>
      <p:sp>
        <p:nvSpPr>
          <p:cNvPr id="10" name="Slide Number Placeholder 9">
            <a:extLst>
              <a:ext uri="{FF2B5EF4-FFF2-40B4-BE49-F238E27FC236}">
                <a16:creationId xmlns:a16="http://schemas.microsoft.com/office/drawing/2014/main" id="{75B31912-B2B8-8444-B0E5-32179C228538}"/>
              </a:ext>
            </a:extLst>
          </p:cNvPr>
          <p:cNvSpPr>
            <a:spLocks noGrp="1"/>
          </p:cNvSpPr>
          <p:nvPr>
            <p:ph type="sldNum" sz="quarter" idx="12"/>
          </p:nvPr>
        </p:nvSpPr>
        <p:spPr/>
        <p:txBody>
          <a:bodyPr/>
          <a:lstStyle>
            <a:lvl1pPr>
              <a:defRPr/>
            </a:lvl1pPr>
          </a:lstStyle>
          <a:p>
            <a:pPr>
              <a:defRPr/>
            </a:pPr>
            <a:fld id="{EA04E13F-6C6B-3445-A44E-741DDAFF0C6F}" type="slidenum">
              <a:rPr lang="en-US" altLang="en-US"/>
              <a:pPr>
                <a:defRPr/>
              </a:pPr>
              <a:t>‹#›</a:t>
            </a:fld>
            <a:endParaRPr lang="en-US" altLang="en-US"/>
          </a:p>
        </p:txBody>
      </p:sp>
    </p:spTree>
    <p:extLst>
      <p:ext uri="{BB962C8B-B14F-4D97-AF65-F5344CB8AC3E}">
        <p14:creationId xmlns:p14="http://schemas.microsoft.com/office/powerpoint/2010/main" val="1237411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DB395-F031-8440-9034-7E786FBE6EAE}"/>
              </a:ext>
            </a:extLst>
          </p:cNvPr>
          <p:cNvSpPr>
            <a:spLocks noGrp="1"/>
          </p:cNvSpPr>
          <p:nvPr>
            <p:ph type="dt" sz="half" idx="10"/>
          </p:nvPr>
        </p:nvSpPr>
        <p:spPr/>
        <p:txBody>
          <a:bodyPr/>
          <a:lstStyle>
            <a:lvl1pPr>
              <a:defRPr/>
            </a:lvl1pPr>
            <a:extLst/>
          </a:lstStyle>
          <a:p>
            <a:pPr>
              <a:defRPr/>
            </a:pPr>
            <a:endParaRPr lang="en-US"/>
          </a:p>
        </p:txBody>
      </p:sp>
      <p:sp>
        <p:nvSpPr>
          <p:cNvPr id="5" name="Footer Placeholder 4">
            <a:extLst>
              <a:ext uri="{FF2B5EF4-FFF2-40B4-BE49-F238E27FC236}">
                <a16:creationId xmlns:a16="http://schemas.microsoft.com/office/drawing/2014/main" id="{220B769D-9CD5-F141-8D71-2CBBDBC9DD11}"/>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6" name="Slide Number Placeholder 5">
            <a:extLst>
              <a:ext uri="{FF2B5EF4-FFF2-40B4-BE49-F238E27FC236}">
                <a16:creationId xmlns:a16="http://schemas.microsoft.com/office/drawing/2014/main" id="{69F651D5-F25E-714A-A117-34BA4637B092}"/>
              </a:ext>
            </a:extLst>
          </p:cNvPr>
          <p:cNvSpPr>
            <a:spLocks noGrp="1"/>
          </p:cNvSpPr>
          <p:nvPr>
            <p:ph type="sldNum" sz="quarter" idx="12"/>
          </p:nvPr>
        </p:nvSpPr>
        <p:spPr/>
        <p:txBody>
          <a:bodyPr/>
          <a:lstStyle>
            <a:lvl1pPr>
              <a:defRPr/>
            </a:lvl1pPr>
          </a:lstStyle>
          <a:p>
            <a:pPr>
              <a:defRPr/>
            </a:pPr>
            <a:fld id="{529AD6FC-E4F2-2A4F-9BE1-FEBD639BBF3F}" type="slidenum">
              <a:rPr lang="en-US" altLang="en-US"/>
              <a:pPr>
                <a:defRPr/>
              </a:pPr>
              <a:t>‹#›</a:t>
            </a:fld>
            <a:endParaRPr lang="en-US" altLang="en-US"/>
          </a:p>
        </p:txBody>
      </p:sp>
    </p:spTree>
    <p:extLst>
      <p:ext uri="{BB962C8B-B14F-4D97-AF65-F5344CB8AC3E}">
        <p14:creationId xmlns:p14="http://schemas.microsoft.com/office/powerpoint/2010/main" val="249004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D64EF-3F72-6140-98B0-DFBE1B43BD50}"/>
              </a:ext>
            </a:extLst>
          </p:cNvPr>
          <p:cNvSpPr>
            <a:spLocks noGrp="1"/>
          </p:cNvSpPr>
          <p:nvPr>
            <p:ph type="dt" sz="half" idx="10"/>
          </p:nvPr>
        </p:nvSpPr>
        <p:spPr/>
        <p:txBody>
          <a:bodyPr/>
          <a:lstStyle>
            <a:lvl1pPr>
              <a:defRPr/>
            </a:lvl1pPr>
            <a:extLst/>
          </a:lstStyle>
          <a:p>
            <a:pPr>
              <a:defRPr/>
            </a:pPr>
            <a:endParaRPr lang="en-US"/>
          </a:p>
        </p:txBody>
      </p:sp>
      <p:sp>
        <p:nvSpPr>
          <p:cNvPr id="5" name="Footer Placeholder 4">
            <a:extLst>
              <a:ext uri="{FF2B5EF4-FFF2-40B4-BE49-F238E27FC236}">
                <a16:creationId xmlns:a16="http://schemas.microsoft.com/office/drawing/2014/main" id="{3EC0C48D-41C6-3A4F-844C-444AE016F9BE}"/>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6" name="Slide Number Placeholder 5">
            <a:extLst>
              <a:ext uri="{FF2B5EF4-FFF2-40B4-BE49-F238E27FC236}">
                <a16:creationId xmlns:a16="http://schemas.microsoft.com/office/drawing/2014/main" id="{C399CFAC-0A74-3241-A22A-889BC17AC821}"/>
              </a:ext>
            </a:extLst>
          </p:cNvPr>
          <p:cNvSpPr>
            <a:spLocks noGrp="1"/>
          </p:cNvSpPr>
          <p:nvPr>
            <p:ph type="sldNum" sz="quarter" idx="12"/>
          </p:nvPr>
        </p:nvSpPr>
        <p:spPr/>
        <p:txBody>
          <a:bodyPr/>
          <a:lstStyle>
            <a:lvl1pPr>
              <a:defRPr/>
            </a:lvl1pPr>
          </a:lstStyle>
          <a:p>
            <a:pPr>
              <a:defRPr/>
            </a:pPr>
            <a:fld id="{2B4A27B6-42F9-9F46-B694-B363546ED9E5}" type="slidenum">
              <a:rPr lang="en-US" altLang="en-US"/>
              <a:pPr>
                <a:defRPr/>
              </a:pPr>
              <a:t>‹#›</a:t>
            </a:fld>
            <a:endParaRPr lang="en-US" altLang="en-US"/>
          </a:p>
        </p:txBody>
      </p:sp>
    </p:spTree>
    <p:extLst>
      <p:ext uri="{BB962C8B-B14F-4D97-AF65-F5344CB8AC3E}">
        <p14:creationId xmlns:p14="http://schemas.microsoft.com/office/powerpoint/2010/main" val="3472306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no banner graphic">
    <p:spTree>
      <p:nvGrpSpPr>
        <p:cNvPr id="1" name=""/>
        <p:cNvGrpSpPr/>
        <p:nvPr/>
      </p:nvGrpSpPr>
      <p:grpSpPr>
        <a:xfrm>
          <a:off x="0" y="0"/>
          <a:ext cx="0" cy="0"/>
          <a:chOff x="0" y="0"/>
          <a:chExt cx="0" cy="0"/>
        </a:xfrm>
      </p:grpSpPr>
      <p:sp>
        <p:nvSpPr>
          <p:cNvPr id="5" name="Content Placeholder 2"/>
          <p:cNvSpPr>
            <a:spLocks noGrp="1"/>
          </p:cNvSpPr>
          <p:nvPr>
            <p:ph idx="13"/>
          </p:nvPr>
        </p:nvSpPr>
        <p:spPr>
          <a:xfrm>
            <a:off x="996696" y="1325880"/>
            <a:ext cx="7368988" cy="4102474"/>
          </a:xfrm>
        </p:spPr>
        <p:txBody>
          <a:bodyPr/>
          <a:lstStyle>
            <a:lvl1pPr>
              <a:buClr>
                <a:srgbClr val="B30838"/>
              </a:buClr>
              <a:buSzPct val="125000"/>
              <a:buFont typeface="Wingdings" pitchFamily="2" charset="2"/>
              <a:buChar char="§"/>
              <a:defRPr lang="en-US" sz="2400" b="1" kern="1200" dirty="0" smtClean="0">
                <a:solidFill>
                  <a:schemeClr val="tx1"/>
                </a:solidFill>
                <a:latin typeface="Arial" pitchFamily="34" charset="0"/>
                <a:ea typeface="+mj-ea"/>
                <a:cs typeface="Arial" pitchFamily="34" charset="0"/>
              </a:defRPr>
            </a:lvl1pPr>
            <a:lvl2pPr>
              <a:buClr>
                <a:srgbClr val="B30838"/>
              </a:buClr>
              <a:defRPr sz="2000" b="1">
                <a:solidFill>
                  <a:schemeClr val="tx1"/>
                </a:solidFill>
                <a:latin typeface="Arial" pitchFamily="34" charset="0"/>
                <a:cs typeface="Arial" pitchFamily="34" charset="0"/>
              </a:defRPr>
            </a:lvl2pPr>
            <a:lvl3pPr>
              <a:buClr>
                <a:srgbClr val="B30838"/>
              </a:buClr>
              <a:defRPr sz="2000">
                <a:solidFill>
                  <a:schemeClr val="tx1"/>
                </a:solidFill>
                <a:latin typeface="Arial" pitchFamily="34" charset="0"/>
                <a:cs typeface="Arial" pitchFamily="34" charset="0"/>
              </a:defRPr>
            </a:lvl3pPr>
            <a:lvl4pPr>
              <a:buClr>
                <a:srgbClr val="B30838"/>
              </a:buClr>
              <a:defRPr>
                <a:solidFill>
                  <a:schemeClr val="tx1"/>
                </a:solidFill>
                <a:latin typeface="Arial" pitchFamily="34" charset="0"/>
                <a:cs typeface="Arial" pitchFamily="34" charset="0"/>
              </a:defRPr>
            </a:lvl4pPr>
            <a:lvl5pPr>
              <a:buClr>
                <a:srgbClr val="B30838"/>
              </a:buCl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768096" y="27432"/>
            <a:ext cx="7395881" cy="667512"/>
          </a:xfrm>
        </p:spPr>
        <p:txBody>
          <a:bodyPr/>
          <a:lstStyle>
            <a:lvl1pPr>
              <a:defRPr sz="2800" b="1">
                <a:solidFill>
                  <a:schemeClr val="tx1"/>
                </a:solidFill>
                <a:latin typeface="Arial" pitchFamily="34" charset="0"/>
                <a:cs typeface="Arial" pitchFamily="34" charset="0"/>
              </a:defRPr>
            </a:lvl1pPr>
          </a:lstStyle>
          <a:p>
            <a:r>
              <a:rPr lang="en-US" dirty="0"/>
              <a:t>Click to edit Master title style</a:t>
            </a:r>
          </a:p>
        </p:txBody>
      </p:sp>
      <p:sp>
        <p:nvSpPr>
          <p:cNvPr id="4" name="Slide Number Placeholder 5"/>
          <p:cNvSpPr>
            <a:spLocks noGrp="1"/>
          </p:cNvSpPr>
          <p:nvPr>
            <p:ph type="sldNum" sz="quarter" idx="14"/>
          </p:nvPr>
        </p:nvSpPr>
        <p:spPr/>
        <p:txBody>
          <a:bodyPr/>
          <a:lstStyle>
            <a:lvl1pPr>
              <a:defRPr/>
            </a:lvl1pPr>
          </a:lstStyle>
          <a:p>
            <a:pPr>
              <a:defRPr/>
            </a:pPr>
            <a:fld id="{FC362BC9-318A-44F2-AF65-8D2C39607406}" type="slidenum">
              <a:rPr lang="en-US"/>
              <a:pPr>
                <a:defRPr/>
              </a:pPr>
              <a:t>‹#›</a:t>
            </a:fld>
            <a:endParaRPr lang="en-US" dirty="0"/>
          </a:p>
        </p:txBody>
      </p:sp>
    </p:spTree>
    <p:extLst>
      <p:ext uri="{BB962C8B-B14F-4D97-AF65-F5344CB8AC3E}">
        <p14:creationId xmlns:p14="http://schemas.microsoft.com/office/powerpoint/2010/main" val="2003625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8" descr="GMU_PLogo_RGB">
            <a:extLst>
              <a:ext uri="{FF2B5EF4-FFF2-40B4-BE49-F238E27FC236}">
                <a16:creationId xmlns:a16="http://schemas.microsoft.com/office/drawing/2014/main" id="{4231413C-EEBF-604B-93CB-71C9C002F937}"/>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6172200"/>
            <a:ext cx="814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Arial" pitchFamily="34" charset="0"/>
                <a:cs typeface="Arial" pitchFamily="34" charset="0"/>
              </a:defRPr>
            </a:lvl1pPr>
            <a:extLst/>
          </a:lstStyle>
          <a:p>
            <a:r>
              <a:rPr lang="en-US"/>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3DC9531-ED28-D042-976F-97A69815D8ED}"/>
              </a:ext>
            </a:extLst>
          </p:cNvPr>
          <p:cNvSpPr>
            <a:spLocks noGrp="1"/>
          </p:cNvSpPr>
          <p:nvPr>
            <p:ph type="dt" sz="half" idx="10"/>
          </p:nvPr>
        </p:nvSpPr>
        <p:spPr/>
        <p:txBody>
          <a:bodyPr/>
          <a:lstStyle>
            <a:lvl1pPr>
              <a:defRPr>
                <a:latin typeface="Arial" pitchFamily="34" charset="0"/>
                <a:cs typeface="Arial" pitchFamily="34" charset="0"/>
              </a:defRPr>
            </a:lvl1pPr>
            <a:extLst/>
          </a:lstStyle>
          <a:p>
            <a:pPr>
              <a:defRPr/>
            </a:pPr>
            <a:endParaRPr lang="en-US"/>
          </a:p>
        </p:txBody>
      </p:sp>
      <p:sp>
        <p:nvSpPr>
          <p:cNvPr id="6" name="Footer Placeholder 4">
            <a:extLst>
              <a:ext uri="{FF2B5EF4-FFF2-40B4-BE49-F238E27FC236}">
                <a16:creationId xmlns:a16="http://schemas.microsoft.com/office/drawing/2014/main" id="{D23650B0-8B27-254D-B2DB-0E94C8AB48B5}"/>
              </a:ext>
            </a:extLst>
          </p:cNvPr>
          <p:cNvSpPr>
            <a:spLocks noGrp="1"/>
          </p:cNvSpPr>
          <p:nvPr>
            <p:ph type="ftr" sz="quarter" idx="11"/>
          </p:nvPr>
        </p:nvSpPr>
        <p:spPr/>
        <p:txBody>
          <a:bodyPr/>
          <a:lstStyle>
            <a:lvl1pPr>
              <a:defRPr sz="1200">
                <a:solidFill>
                  <a:schemeClr val="bg2">
                    <a:shade val="50000"/>
                    <a:satMod val="200000"/>
                  </a:schemeClr>
                </a:solidFill>
                <a:latin typeface="Arial" pitchFamily="34" charset="0"/>
                <a:cs typeface="Arial" pitchFamily="34" charset="0"/>
              </a:defRPr>
            </a:lvl1pPr>
            <a:extLst/>
          </a:lstStyle>
          <a:p>
            <a:pPr>
              <a:defRPr/>
            </a:pPr>
            <a:endParaRPr lang="en-US"/>
          </a:p>
        </p:txBody>
      </p:sp>
      <p:sp>
        <p:nvSpPr>
          <p:cNvPr id="7" name="Slide Number Placeholder 5">
            <a:extLst>
              <a:ext uri="{FF2B5EF4-FFF2-40B4-BE49-F238E27FC236}">
                <a16:creationId xmlns:a16="http://schemas.microsoft.com/office/drawing/2014/main" id="{CDEFE666-FF93-4841-A479-5DD0414647C5}"/>
              </a:ext>
            </a:extLst>
          </p:cNvPr>
          <p:cNvSpPr>
            <a:spLocks noGrp="1"/>
          </p:cNvSpPr>
          <p:nvPr>
            <p:ph type="sldNum" sz="quarter" idx="12"/>
          </p:nvPr>
        </p:nvSpPr>
        <p:spPr/>
        <p:txBody>
          <a:bodyPr/>
          <a:lstStyle>
            <a:lvl1pPr>
              <a:defRPr/>
            </a:lvl1pPr>
          </a:lstStyle>
          <a:p>
            <a:pPr>
              <a:defRPr/>
            </a:pPr>
            <a:fld id="{4C2CDEBE-7A1A-DB44-AF86-D811D0F356E9}" type="slidenum">
              <a:rPr lang="en-US" altLang="en-US"/>
              <a:pPr>
                <a:defRPr/>
              </a:pPr>
              <a:t>‹#›</a:t>
            </a:fld>
            <a:endParaRPr lang="en-US" altLang="en-US"/>
          </a:p>
        </p:txBody>
      </p:sp>
    </p:spTree>
    <p:extLst>
      <p:ext uri="{BB962C8B-B14F-4D97-AF65-F5344CB8AC3E}">
        <p14:creationId xmlns:p14="http://schemas.microsoft.com/office/powerpoint/2010/main" val="254491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0F6EFC-33D5-9241-B8F2-B527FFCB886F}"/>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F8723FBD-903E-3F4D-A603-7E6DA569409A}"/>
              </a:ext>
            </a:extLst>
          </p:cNvPr>
          <p:cNvSpPr>
            <a:spLocks noChangeArrowheads="1"/>
          </p:cNvSpPr>
          <p:nvPr/>
        </p:nvSpPr>
        <p:spPr bwMode="invGray">
          <a:xfrm>
            <a:off x="2286000" y="0"/>
            <a:ext cx="76200" cy="6858000"/>
          </a:xfrm>
          <a:prstGeom prst="rect">
            <a:avLst/>
          </a:prstGeom>
          <a:solidFill>
            <a:schemeClr val="bg1"/>
          </a:solidFill>
          <a:ln>
            <a:noFill/>
          </a:ln>
          <a:effectLst>
            <a:outerShdw dist="38000" dir="10800000" algn="tl" rotWithShape="0">
              <a:srgbClr val="706B5F">
                <a:alpha val="25000"/>
              </a:srgbClr>
            </a:outerShdw>
          </a:effectLst>
        </p:spPr>
        <p:txBody>
          <a:bodyPr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0"/>
            </a:endParaRPr>
          </a:p>
        </p:txBody>
      </p:sp>
      <p:sp>
        <p:nvSpPr>
          <p:cNvPr id="6" name="Oval 5">
            <a:extLst>
              <a:ext uri="{FF2B5EF4-FFF2-40B4-BE49-F238E27FC236}">
                <a16:creationId xmlns:a16="http://schemas.microsoft.com/office/drawing/2014/main" id="{10F00D08-0859-A046-83C6-678109C6E6AA}"/>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7" name="Oval 6">
            <a:extLst>
              <a:ext uri="{FF2B5EF4-FFF2-40B4-BE49-F238E27FC236}">
                <a16:creationId xmlns:a16="http://schemas.microsoft.com/office/drawing/2014/main" id="{3F198234-C67D-1141-BB8A-226252977594}"/>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a:extLst>
              <a:ext uri="{FF2B5EF4-FFF2-40B4-BE49-F238E27FC236}">
                <a16:creationId xmlns:a16="http://schemas.microsoft.com/office/drawing/2014/main" id="{129F438B-59B5-3F44-9BF7-236F81ACC47C}"/>
              </a:ext>
            </a:extLst>
          </p:cNvPr>
          <p:cNvSpPr>
            <a:spLocks noGrp="1"/>
          </p:cNvSpPr>
          <p:nvPr>
            <p:ph type="dt" sz="half" idx="10"/>
          </p:nvPr>
        </p:nvSpPr>
        <p:spPr/>
        <p:txBody>
          <a:bodyPr/>
          <a:lstStyle>
            <a:lvl1pPr>
              <a:defRPr/>
            </a:lvl1pPr>
            <a:extLst/>
          </a:lstStyle>
          <a:p>
            <a:pPr>
              <a:defRPr/>
            </a:pPr>
            <a:endParaRPr lang="en-US"/>
          </a:p>
        </p:txBody>
      </p:sp>
      <p:sp>
        <p:nvSpPr>
          <p:cNvPr id="9" name="Footer Placeholder 4">
            <a:extLst>
              <a:ext uri="{FF2B5EF4-FFF2-40B4-BE49-F238E27FC236}">
                <a16:creationId xmlns:a16="http://schemas.microsoft.com/office/drawing/2014/main" id="{ED5EBC04-0816-444D-B84E-9525D2296132}"/>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10" name="Slide Number Placeholder 5">
            <a:extLst>
              <a:ext uri="{FF2B5EF4-FFF2-40B4-BE49-F238E27FC236}">
                <a16:creationId xmlns:a16="http://schemas.microsoft.com/office/drawing/2014/main" id="{1497E5DF-12C1-EC4B-968F-2AEC2A7E464F}"/>
              </a:ext>
            </a:extLst>
          </p:cNvPr>
          <p:cNvSpPr>
            <a:spLocks noGrp="1"/>
          </p:cNvSpPr>
          <p:nvPr>
            <p:ph type="sldNum" sz="quarter" idx="12"/>
          </p:nvPr>
        </p:nvSpPr>
        <p:spPr/>
        <p:txBody>
          <a:bodyPr/>
          <a:lstStyle>
            <a:lvl1pPr>
              <a:defRPr/>
            </a:lvl1pPr>
          </a:lstStyle>
          <a:p>
            <a:pPr>
              <a:defRPr/>
            </a:pPr>
            <a:fld id="{8A567618-2762-F941-B87D-444958162C87}" type="slidenum">
              <a:rPr lang="en-US" altLang="en-US"/>
              <a:pPr>
                <a:defRPr/>
              </a:pPr>
              <a:t>‹#›</a:t>
            </a:fld>
            <a:endParaRPr lang="en-US" altLang="en-US"/>
          </a:p>
        </p:txBody>
      </p:sp>
    </p:spTree>
    <p:extLst>
      <p:ext uri="{BB962C8B-B14F-4D97-AF65-F5344CB8AC3E}">
        <p14:creationId xmlns:p14="http://schemas.microsoft.com/office/powerpoint/2010/main" val="167182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21A0CC-8BD0-B94F-9769-2616F028D6B6}"/>
              </a:ext>
            </a:extLst>
          </p:cNvPr>
          <p:cNvSpPr>
            <a:spLocks noGrp="1"/>
          </p:cNvSpPr>
          <p:nvPr>
            <p:ph type="dt" sz="half" idx="10"/>
          </p:nvPr>
        </p:nvSpPr>
        <p:spPr/>
        <p:txBody>
          <a:bodyPr/>
          <a:lstStyle>
            <a:lvl1pPr>
              <a:defRPr/>
            </a:lvl1pPr>
            <a:extLst/>
          </a:lstStyle>
          <a:p>
            <a:pPr>
              <a:defRPr/>
            </a:pPr>
            <a:endParaRPr lang="en-US"/>
          </a:p>
        </p:txBody>
      </p:sp>
      <p:sp>
        <p:nvSpPr>
          <p:cNvPr id="6" name="Footer Placeholder 5">
            <a:extLst>
              <a:ext uri="{FF2B5EF4-FFF2-40B4-BE49-F238E27FC236}">
                <a16:creationId xmlns:a16="http://schemas.microsoft.com/office/drawing/2014/main" id="{5E343D44-A532-884E-801D-9AABADD07ABA}"/>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7" name="Slide Number Placeholder 6">
            <a:extLst>
              <a:ext uri="{FF2B5EF4-FFF2-40B4-BE49-F238E27FC236}">
                <a16:creationId xmlns:a16="http://schemas.microsoft.com/office/drawing/2014/main" id="{FE9EA62A-4B4D-9646-BC11-15966649B9CB}"/>
              </a:ext>
            </a:extLst>
          </p:cNvPr>
          <p:cNvSpPr>
            <a:spLocks noGrp="1"/>
          </p:cNvSpPr>
          <p:nvPr>
            <p:ph type="sldNum" sz="quarter" idx="12"/>
          </p:nvPr>
        </p:nvSpPr>
        <p:spPr/>
        <p:txBody>
          <a:bodyPr/>
          <a:lstStyle>
            <a:lvl1pPr>
              <a:defRPr/>
            </a:lvl1pPr>
          </a:lstStyle>
          <a:p>
            <a:pPr>
              <a:defRPr/>
            </a:pPr>
            <a:fld id="{DD6E3821-EB97-2246-A0F5-31758F1B1D3F}" type="slidenum">
              <a:rPr lang="en-US" altLang="en-US"/>
              <a:pPr>
                <a:defRPr/>
              </a:pPr>
              <a:t>‹#›</a:t>
            </a:fld>
            <a:endParaRPr lang="en-US" altLang="en-US"/>
          </a:p>
        </p:txBody>
      </p:sp>
    </p:spTree>
    <p:extLst>
      <p:ext uri="{BB962C8B-B14F-4D97-AF65-F5344CB8AC3E}">
        <p14:creationId xmlns:p14="http://schemas.microsoft.com/office/powerpoint/2010/main" val="93619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1AD627-9F04-FA4D-BBEE-09622B7F8AF0}"/>
              </a:ext>
            </a:extLst>
          </p:cNvPr>
          <p:cNvSpPr>
            <a:spLocks noGrp="1"/>
          </p:cNvSpPr>
          <p:nvPr>
            <p:ph type="dt" sz="half" idx="10"/>
          </p:nvPr>
        </p:nvSpPr>
        <p:spPr/>
        <p:txBody>
          <a:bodyPr/>
          <a:lstStyle>
            <a:lvl1pPr>
              <a:defRPr/>
            </a:lvl1pPr>
            <a:extLst/>
          </a:lstStyle>
          <a:p>
            <a:pPr>
              <a:defRPr/>
            </a:pPr>
            <a:endParaRPr lang="en-US"/>
          </a:p>
        </p:txBody>
      </p:sp>
      <p:sp>
        <p:nvSpPr>
          <p:cNvPr id="8" name="Footer Placeholder 7">
            <a:extLst>
              <a:ext uri="{FF2B5EF4-FFF2-40B4-BE49-F238E27FC236}">
                <a16:creationId xmlns:a16="http://schemas.microsoft.com/office/drawing/2014/main" id="{D60C283E-288C-F743-AFEA-82A9937CA95B}"/>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9" name="Slide Number Placeholder 8">
            <a:extLst>
              <a:ext uri="{FF2B5EF4-FFF2-40B4-BE49-F238E27FC236}">
                <a16:creationId xmlns:a16="http://schemas.microsoft.com/office/drawing/2014/main" id="{AB01E133-D17F-4A40-8936-DC890455D135}"/>
              </a:ext>
            </a:extLst>
          </p:cNvPr>
          <p:cNvSpPr>
            <a:spLocks noGrp="1"/>
          </p:cNvSpPr>
          <p:nvPr>
            <p:ph type="sldNum" sz="quarter" idx="12"/>
          </p:nvPr>
        </p:nvSpPr>
        <p:spPr/>
        <p:txBody>
          <a:bodyPr/>
          <a:lstStyle>
            <a:lvl1pPr>
              <a:defRPr/>
            </a:lvl1pPr>
          </a:lstStyle>
          <a:p>
            <a:pPr>
              <a:defRPr/>
            </a:pPr>
            <a:fld id="{B50FA83E-5958-174E-BCBE-BA5908E464A9}" type="slidenum">
              <a:rPr lang="en-US" altLang="en-US"/>
              <a:pPr>
                <a:defRPr/>
              </a:pPr>
              <a:t>‹#›</a:t>
            </a:fld>
            <a:endParaRPr lang="en-US" altLang="en-US"/>
          </a:p>
        </p:txBody>
      </p:sp>
    </p:spTree>
    <p:extLst>
      <p:ext uri="{BB962C8B-B14F-4D97-AF65-F5344CB8AC3E}">
        <p14:creationId xmlns:p14="http://schemas.microsoft.com/office/powerpoint/2010/main" val="56555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
            <a:extLst>
              <a:ext uri="{FF2B5EF4-FFF2-40B4-BE49-F238E27FC236}">
                <a16:creationId xmlns:a16="http://schemas.microsoft.com/office/drawing/2014/main" id="{8A05088E-B585-8147-BEFC-D91CD81C514B}"/>
              </a:ext>
            </a:extLst>
          </p:cNvPr>
          <p:cNvSpPr>
            <a:spLocks noGrp="1"/>
          </p:cNvSpPr>
          <p:nvPr>
            <p:ph type="dt" sz="half" idx="10"/>
          </p:nvPr>
        </p:nvSpPr>
        <p:spPr/>
        <p:txBody>
          <a:bodyPr/>
          <a:lstStyle>
            <a:lvl1pPr>
              <a:defRPr/>
            </a:lvl1pPr>
            <a:extLst/>
          </a:lstStyle>
          <a:p>
            <a:pPr>
              <a:defRPr/>
            </a:pPr>
            <a:endParaRPr lang="en-US"/>
          </a:p>
        </p:txBody>
      </p:sp>
      <p:sp>
        <p:nvSpPr>
          <p:cNvPr id="4" name="Footer Placeholder 3">
            <a:extLst>
              <a:ext uri="{FF2B5EF4-FFF2-40B4-BE49-F238E27FC236}">
                <a16:creationId xmlns:a16="http://schemas.microsoft.com/office/drawing/2014/main" id="{E7E53646-848D-8E45-9673-7A7038DCF882}"/>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5" name="Slide Number Placeholder 4">
            <a:extLst>
              <a:ext uri="{FF2B5EF4-FFF2-40B4-BE49-F238E27FC236}">
                <a16:creationId xmlns:a16="http://schemas.microsoft.com/office/drawing/2014/main" id="{E0B90824-B5AF-3748-BDEB-D401B82E24BF}"/>
              </a:ext>
            </a:extLst>
          </p:cNvPr>
          <p:cNvSpPr>
            <a:spLocks noGrp="1"/>
          </p:cNvSpPr>
          <p:nvPr>
            <p:ph type="sldNum" sz="quarter" idx="12"/>
          </p:nvPr>
        </p:nvSpPr>
        <p:spPr/>
        <p:txBody>
          <a:bodyPr/>
          <a:lstStyle>
            <a:lvl1pPr>
              <a:defRPr/>
            </a:lvl1pPr>
          </a:lstStyle>
          <a:p>
            <a:pPr>
              <a:defRPr/>
            </a:pPr>
            <a:fld id="{6E6E4FB1-50A1-E549-AFD4-7BC8636C12AE}" type="slidenum">
              <a:rPr lang="en-US" altLang="en-US"/>
              <a:pPr>
                <a:defRPr/>
              </a:pPr>
              <a:t>‹#›</a:t>
            </a:fld>
            <a:endParaRPr lang="en-US" altLang="en-US"/>
          </a:p>
        </p:txBody>
      </p:sp>
    </p:spTree>
    <p:extLst>
      <p:ext uri="{BB962C8B-B14F-4D97-AF65-F5344CB8AC3E}">
        <p14:creationId xmlns:p14="http://schemas.microsoft.com/office/powerpoint/2010/main" val="9011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0DE4AC-459C-A442-BD01-CBFA9D9C1029}"/>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Rectangle 2">
            <a:extLst>
              <a:ext uri="{FF2B5EF4-FFF2-40B4-BE49-F238E27FC236}">
                <a16:creationId xmlns:a16="http://schemas.microsoft.com/office/drawing/2014/main" id="{47CA1179-101A-C745-A782-EB1FB280E910}"/>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p:spPr>
        <p:txBody>
          <a:bodyPr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0"/>
            </a:endParaRPr>
          </a:p>
        </p:txBody>
      </p:sp>
      <p:sp>
        <p:nvSpPr>
          <p:cNvPr id="4" name="Date Placeholder 1">
            <a:extLst>
              <a:ext uri="{FF2B5EF4-FFF2-40B4-BE49-F238E27FC236}">
                <a16:creationId xmlns:a16="http://schemas.microsoft.com/office/drawing/2014/main" id="{14559AD4-864C-F148-935D-D8891333E9E1}"/>
              </a:ext>
            </a:extLst>
          </p:cNvPr>
          <p:cNvSpPr>
            <a:spLocks noGrp="1"/>
          </p:cNvSpPr>
          <p:nvPr>
            <p:ph type="dt" sz="half" idx="10"/>
          </p:nvPr>
        </p:nvSpPr>
        <p:spPr/>
        <p:txBody>
          <a:bodyPr/>
          <a:lstStyle>
            <a:lvl1pPr>
              <a:defRPr/>
            </a:lvl1pPr>
            <a:extLst/>
          </a:lstStyle>
          <a:p>
            <a:pPr>
              <a:defRPr/>
            </a:pPr>
            <a:endParaRPr lang="en-US"/>
          </a:p>
        </p:txBody>
      </p:sp>
      <p:sp>
        <p:nvSpPr>
          <p:cNvPr id="5" name="Footer Placeholder 2">
            <a:extLst>
              <a:ext uri="{FF2B5EF4-FFF2-40B4-BE49-F238E27FC236}">
                <a16:creationId xmlns:a16="http://schemas.microsoft.com/office/drawing/2014/main" id="{62954F06-2400-5849-A7D9-BDFED06E83F3}"/>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6" name="Slide Number Placeholder 3">
            <a:extLst>
              <a:ext uri="{FF2B5EF4-FFF2-40B4-BE49-F238E27FC236}">
                <a16:creationId xmlns:a16="http://schemas.microsoft.com/office/drawing/2014/main" id="{F67B7B81-CD8F-4F4A-B19A-D87ACCF5E303}"/>
              </a:ext>
            </a:extLst>
          </p:cNvPr>
          <p:cNvSpPr>
            <a:spLocks noGrp="1"/>
          </p:cNvSpPr>
          <p:nvPr>
            <p:ph type="sldNum" sz="quarter" idx="12"/>
          </p:nvPr>
        </p:nvSpPr>
        <p:spPr/>
        <p:txBody>
          <a:bodyPr/>
          <a:lstStyle>
            <a:lvl1pPr>
              <a:defRPr/>
            </a:lvl1pPr>
          </a:lstStyle>
          <a:p>
            <a:pPr>
              <a:defRPr/>
            </a:pPr>
            <a:fld id="{D655D4E5-A077-7245-83D7-1D525C291C51}" type="slidenum">
              <a:rPr lang="en-US" altLang="en-US"/>
              <a:pPr>
                <a:defRPr/>
              </a:pPr>
              <a:t>‹#›</a:t>
            </a:fld>
            <a:endParaRPr lang="en-US" altLang="en-US"/>
          </a:p>
        </p:txBody>
      </p:sp>
    </p:spTree>
    <p:extLst>
      <p:ext uri="{BB962C8B-B14F-4D97-AF65-F5344CB8AC3E}">
        <p14:creationId xmlns:p14="http://schemas.microsoft.com/office/powerpoint/2010/main" val="264112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EDA8D7-C67A-F242-B31B-CCCBAA7ADEAD}"/>
              </a:ext>
            </a:extLst>
          </p:cNvPr>
          <p:cNvSpPr>
            <a:spLocks noGrp="1"/>
          </p:cNvSpPr>
          <p:nvPr>
            <p:ph type="dt" sz="half" idx="10"/>
          </p:nvPr>
        </p:nvSpPr>
        <p:spPr/>
        <p:txBody>
          <a:bodyPr/>
          <a:lstStyle>
            <a:lvl1pPr>
              <a:defRPr/>
            </a:lvl1pPr>
            <a:extLst/>
          </a:lstStyle>
          <a:p>
            <a:pPr>
              <a:defRPr/>
            </a:pPr>
            <a:endParaRPr lang="en-US"/>
          </a:p>
        </p:txBody>
      </p:sp>
      <p:sp>
        <p:nvSpPr>
          <p:cNvPr id="6" name="Footer Placeholder 5">
            <a:extLst>
              <a:ext uri="{FF2B5EF4-FFF2-40B4-BE49-F238E27FC236}">
                <a16:creationId xmlns:a16="http://schemas.microsoft.com/office/drawing/2014/main" id="{5E1E991E-1A2F-7245-B065-68E5504C5C8B}"/>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7" name="Slide Number Placeholder 6">
            <a:extLst>
              <a:ext uri="{FF2B5EF4-FFF2-40B4-BE49-F238E27FC236}">
                <a16:creationId xmlns:a16="http://schemas.microsoft.com/office/drawing/2014/main" id="{85CCBA6B-047E-A94F-BA9F-9B0FBE4B85EF}"/>
              </a:ext>
            </a:extLst>
          </p:cNvPr>
          <p:cNvSpPr>
            <a:spLocks noGrp="1"/>
          </p:cNvSpPr>
          <p:nvPr>
            <p:ph type="sldNum" sz="quarter" idx="12"/>
          </p:nvPr>
        </p:nvSpPr>
        <p:spPr/>
        <p:txBody>
          <a:bodyPr/>
          <a:lstStyle>
            <a:lvl1pPr>
              <a:defRPr/>
            </a:lvl1pPr>
          </a:lstStyle>
          <a:p>
            <a:pPr>
              <a:defRPr/>
            </a:pPr>
            <a:fld id="{8271A295-A474-B743-A2BF-0AACC5250365}" type="slidenum">
              <a:rPr lang="en-US" altLang="en-US"/>
              <a:pPr>
                <a:defRPr/>
              </a:pPr>
              <a:t>‹#›</a:t>
            </a:fld>
            <a:endParaRPr lang="en-US" altLang="en-US"/>
          </a:p>
        </p:txBody>
      </p:sp>
    </p:spTree>
    <p:extLst>
      <p:ext uri="{BB962C8B-B14F-4D97-AF65-F5344CB8AC3E}">
        <p14:creationId xmlns:p14="http://schemas.microsoft.com/office/powerpoint/2010/main" val="35071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F31E49-2618-F54C-A260-BB76AD94226E}"/>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hangingPunct="1">
              <a:lnSpc>
                <a:spcPts val="3000"/>
              </a:lnSpc>
              <a:spcBef>
                <a:spcPts val="600"/>
              </a:spcBef>
              <a:buClr>
                <a:schemeClr val="accent1"/>
              </a:buClr>
              <a:buSzPct val="80000"/>
              <a:buFont typeface="Wingdings 2"/>
              <a:buNone/>
              <a:defRPr/>
            </a:pPr>
            <a:endParaRPr lang="en-US" sz="3200">
              <a:latin typeface="+mn-lt"/>
              <a:ea typeface="+mn-ea"/>
            </a:endParaRPr>
          </a:p>
        </p:txBody>
      </p:sp>
      <p:sp>
        <p:nvSpPr>
          <p:cNvPr id="6" name="Flowchart: Process 13">
            <a:extLst>
              <a:ext uri="{FF2B5EF4-FFF2-40B4-BE49-F238E27FC236}">
                <a16:creationId xmlns:a16="http://schemas.microsoft.com/office/drawing/2014/main" id="{2DFC5A52-EC74-814B-83A5-03C7874653CE}"/>
              </a:ext>
            </a:extLst>
          </p:cNvPr>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EBDAB1">
                <a:alpha val="39998"/>
              </a:srgbClr>
            </a:outerShdw>
          </a:effectLst>
        </p:spPr>
        <p:txBody>
          <a:bodyPr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0"/>
            </a:endParaRPr>
          </a:p>
        </p:txBody>
      </p:sp>
      <p:sp>
        <p:nvSpPr>
          <p:cNvPr id="7" name="Flowchart: Process 15">
            <a:extLst>
              <a:ext uri="{FF2B5EF4-FFF2-40B4-BE49-F238E27FC236}">
                <a16:creationId xmlns:a16="http://schemas.microsoft.com/office/drawing/2014/main" id="{1507735B-79E6-B844-B02C-84B372933A0F}"/>
              </a:ext>
            </a:extLst>
          </p:cNvPr>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a:extLst>
              <a:ext uri="{FF2B5EF4-FFF2-40B4-BE49-F238E27FC236}">
                <a16:creationId xmlns:a16="http://schemas.microsoft.com/office/drawing/2014/main" id="{6A6B8721-3D07-8542-B92B-18FF6464C6BB}"/>
              </a:ext>
            </a:extLst>
          </p:cNvPr>
          <p:cNvSpPr>
            <a:spLocks noGrp="1"/>
          </p:cNvSpPr>
          <p:nvPr>
            <p:ph type="dt" sz="half" idx="10"/>
          </p:nvPr>
        </p:nvSpPr>
        <p:spPr/>
        <p:txBody>
          <a:bodyPr/>
          <a:lstStyle>
            <a:lvl1pPr>
              <a:defRPr/>
            </a:lvl1pPr>
            <a:extLst/>
          </a:lstStyle>
          <a:p>
            <a:pPr>
              <a:defRPr/>
            </a:pPr>
            <a:endParaRPr lang="en-US"/>
          </a:p>
        </p:txBody>
      </p:sp>
      <p:sp>
        <p:nvSpPr>
          <p:cNvPr id="9" name="Footer Placeholder 5">
            <a:extLst>
              <a:ext uri="{FF2B5EF4-FFF2-40B4-BE49-F238E27FC236}">
                <a16:creationId xmlns:a16="http://schemas.microsoft.com/office/drawing/2014/main" id="{43C3135D-8BF1-334E-8BC9-BC4046CBAA20}"/>
              </a:ext>
            </a:extLst>
          </p:cNvPr>
          <p:cNvSpPr>
            <a:spLocks noGrp="1"/>
          </p:cNvSpPr>
          <p:nvPr>
            <p:ph type="ftr" sz="quarter" idx="11"/>
          </p:nvPr>
        </p:nvSpPr>
        <p:spPr/>
        <p:txBody>
          <a:bodyPr/>
          <a:lstStyle>
            <a:lvl1pPr>
              <a:defRPr sz="1200">
                <a:solidFill>
                  <a:schemeClr val="bg2">
                    <a:shade val="50000"/>
                    <a:satMod val="200000"/>
                  </a:schemeClr>
                </a:solidFill>
              </a:defRPr>
            </a:lvl1pPr>
            <a:extLst/>
          </a:lstStyle>
          <a:p>
            <a:pPr>
              <a:defRPr/>
            </a:pPr>
            <a:endParaRPr lang="en-US"/>
          </a:p>
        </p:txBody>
      </p:sp>
      <p:sp>
        <p:nvSpPr>
          <p:cNvPr id="10" name="Slide Number Placeholder 6">
            <a:extLst>
              <a:ext uri="{FF2B5EF4-FFF2-40B4-BE49-F238E27FC236}">
                <a16:creationId xmlns:a16="http://schemas.microsoft.com/office/drawing/2014/main" id="{0C78034A-367E-8944-A107-2826851B3C18}"/>
              </a:ext>
            </a:extLst>
          </p:cNvPr>
          <p:cNvSpPr>
            <a:spLocks noGrp="1"/>
          </p:cNvSpPr>
          <p:nvPr>
            <p:ph type="sldNum" sz="quarter" idx="12"/>
          </p:nvPr>
        </p:nvSpPr>
        <p:spPr/>
        <p:txBody>
          <a:bodyPr/>
          <a:lstStyle>
            <a:lvl1pPr>
              <a:defRPr/>
            </a:lvl1pPr>
          </a:lstStyle>
          <a:p>
            <a:pPr>
              <a:defRPr/>
            </a:pPr>
            <a:fld id="{7EB55127-615F-D34F-AECA-05E5CE40EC66}" type="slidenum">
              <a:rPr lang="en-US" altLang="en-US"/>
              <a:pPr>
                <a:defRPr/>
              </a:pPr>
              <a:t>‹#›</a:t>
            </a:fld>
            <a:endParaRPr lang="en-US" altLang="en-US"/>
          </a:p>
        </p:txBody>
      </p:sp>
    </p:spTree>
    <p:extLst>
      <p:ext uri="{BB962C8B-B14F-4D97-AF65-F5344CB8AC3E}">
        <p14:creationId xmlns:p14="http://schemas.microsoft.com/office/powerpoint/2010/main" val="69564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455613D5-DB32-6547-8866-9ED9D3DFC537}"/>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atin typeface="Arial" pitchFamily="34" charset="0"/>
              <a:cs typeface="Arial" pitchFamily="34" charset="0"/>
            </a:endParaRPr>
          </a:p>
        </p:txBody>
      </p:sp>
      <p:sp>
        <p:nvSpPr>
          <p:cNvPr id="1027" name="Oval 7">
            <a:extLst>
              <a:ext uri="{FF2B5EF4-FFF2-40B4-BE49-F238E27FC236}">
                <a16:creationId xmlns:a16="http://schemas.microsoft.com/office/drawing/2014/main" id="{FA0E9EC4-D9CC-1B4F-9355-F8E29E677792}"/>
              </a:ext>
            </a:extLst>
          </p:cNvPr>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dist="25400" dir="5400000" algn="tl" rotWithShape="0">
              <a:srgbClr val="AFA58D">
                <a:alpha val="84998"/>
              </a:srgbClr>
            </a:outerShdw>
          </a:effectLst>
        </p:spPr>
        <p:txBody>
          <a:bodyPr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endParaRPr lang="en-US" altLang="en-US">
              <a:solidFill>
                <a:srgbClr val="FFFFFF"/>
              </a:solidFill>
              <a:latin typeface="Arial" panose="020B0604020202020204" pitchFamily="34" charset="0"/>
              <a:cs typeface="Arial" panose="020B0604020202020204" pitchFamily="34" charset="0"/>
            </a:endParaRPr>
          </a:p>
        </p:txBody>
      </p:sp>
      <p:sp>
        <p:nvSpPr>
          <p:cNvPr id="11" name="Donut 10">
            <a:extLst>
              <a:ext uri="{FF2B5EF4-FFF2-40B4-BE49-F238E27FC236}">
                <a16:creationId xmlns:a16="http://schemas.microsoft.com/office/drawing/2014/main" id="{814FB197-267B-C040-9DF5-9D3DCBB74027}"/>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atin typeface="Arial" pitchFamily="34" charset="0"/>
              <a:cs typeface="Arial" pitchFamily="34" charset="0"/>
            </a:endParaRPr>
          </a:p>
        </p:txBody>
      </p:sp>
      <p:sp>
        <p:nvSpPr>
          <p:cNvPr id="12" name="Rectangle 11">
            <a:extLst>
              <a:ext uri="{FF2B5EF4-FFF2-40B4-BE49-F238E27FC236}">
                <a16:creationId xmlns:a16="http://schemas.microsoft.com/office/drawing/2014/main" id="{9FE7DAC6-7432-9549-B632-289FAB32EF7C}"/>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atin typeface="Arial" pitchFamily="34" charset="0"/>
              <a:cs typeface="Arial" pitchFamily="34" charset="0"/>
            </a:endParaRPr>
          </a:p>
        </p:txBody>
      </p:sp>
      <p:sp>
        <p:nvSpPr>
          <p:cNvPr id="5" name="Title Placeholder 4">
            <a:extLst>
              <a:ext uri="{FF2B5EF4-FFF2-40B4-BE49-F238E27FC236}">
                <a16:creationId xmlns:a16="http://schemas.microsoft.com/office/drawing/2014/main" id="{BD9775A9-6FD4-CA4A-A7C6-B844BDC8E9B9}"/>
              </a:ext>
            </a:extLst>
          </p:cNvPr>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a:extLst>
              <a:ext uri="{FF2B5EF4-FFF2-40B4-BE49-F238E27FC236}">
                <a16:creationId xmlns:a16="http://schemas.microsoft.com/office/drawing/2014/main" id="{FBAC1033-F0BD-324C-B868-F06920060750}"/>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05933848-7925-624C-AB66-9EC4F2819524}"/>
              </a:ext>
            </a:extLst>
          </p:cNvPr>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pitchFamily="34" charset="0"/>
                <a:ea typeface="+mn-ea"/>
                <a:cs typeface="Arial" pitchFamily="34" charset="0"/>
              </a:defRPr>
            </a:lvl1pPr>
            <a:extLst/>
          </a:lstStyle>
          <a:p>
            <a:pPr>
              <a:defRPr/>
            </a:pPr>
            <a:endParaRPr lang="en-US"/>
          </a:p>
        </p:txBody>
      </p:sp>
      <p:sp>
        <p:nvSpPr>
          <p:cNvPr id="10" name="Footer Placeholder 9">
            <a:extLst>
              <a:ext uri="{FF2B5EF4-FFF2-40B4-BE49-F238E27FC236}">
                <a16:creationId xmlns:a16="http://schemas.microsoft.com/office/drawing/2014/main" id="{4B01C852-C3AE-E241-B65C-350BA953AE82}"/>
              </a:ext>
            </a:extLst>
          </p:cNvPr>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400">
                <a:solidFill>
                  <a:schemeClr val="tx2"/>
                </a:solidFill>
                <a:effectLst/>
                <a:latin typeface="Arial" pitchFamily="34" charset="0"/>
                <a:ea typeface="+mn-ea"/>
                <a:cs typeface="Arial" pitchFamily="34" charset="0"/>
              </a:defRPr>
            </a:lvl1pPr>
            <a:extLst/>
          </a:lstStyle>
          <a:p>
            <a:pPr>
              <a:defRPr/>
            </a:pPr>
            <a:endParaRPr lang="en-US"/>
          </a:p>
        </p:txBody>
      </p:sp>
      <p:sp>
        <p:nvSpPr>
          <p:cNvPr id="22" name="Slide Number Placeholder 21">
            <a:extLst>
              <a:ext uri="{FF2B5EF4-FFF2-40B4-BE49-F238E27FC236}">
                <a16:creationId xmlns:a16="http://schemas.microsoft.com/office/drawing/2014/main" id="{D104E673-37A8-2F45-AA04-58E68F1FA18A}"/>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5A788"/>
                </a:solidFill>
                <a:latin typeface="Arial" panose="020B0604020202020204" pitchFamily="34" charset="0"/>
                <a:cs typeface="Arial" panose="020B0604020202020204" pitchFamily="34" charset="0"/>
              </a:defRPr>
            </a:lvl1pPr>
          </a:lstStyle>
          <a:p>
            <a:pPr>
              <a:defRPr/>
            </a:pPr>
            <a:fld id="{DA9D2179-F124-474E-9D16-46BDDB777959}" type="slidenum">
              <a:rPr lang="en-US" altLang="en-US"/>
              <a:pPr>
                <a:defRPr/>
              </a:pPr>
              <a:t>‹#›</a:t>
            </a:fld>
            <a:endParaRPr lang="en-US" altLang="en-US"/>
          </a:p>
        </p:txBody>
      </p:sp>
      <p:sp>
        <p:nvSpPr>
          <p:cNvPr id="1037" name="Rectangle 14">
            <a:extLst>
              <a:ext uri="{FF2B5EF4-FFF2-40B4-BE49-F238E27FC236}">
                <a16:creationId xmlns:a16="http://schemas.microsoft.com/office/drawing/2014/main" id="{D9D0325F-E7D3-CF4E-9530-EBEA7C1388C3}"/>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p:spPr>
        <p:txBody>
          <a:bodyPr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endParaRPr lang="en-US" altLang="en-US">
              <a:solidFill>
                <a:srgbClr val="FFFFFF"/>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5167" r:id="rId1"/>
    <p:sldLayoutId id="2147485168" r:id="rId2"/>
    <p:sldLayoutId id="2147485169" r:id="rId3"/>
    <p:sldLayoutId id="2147485170" r:id="rId4"/>
    <p:sldLayoutId id="2147485171" r:id="rId5"/>
    <p:sldLayoutId id="2147485172" r:id="rId6"/>
    <p:sldLayoutId id="2147485173" r:id="rId7"/>
    <p:sldLayoutId id="2147485174" r:id="rId8"/>
    <p:sldLayoutId id="2147485175" r:id="rId9"/>
    <p:sldLayoutId id="2147485176" r:id="rId10"/>
    <p:sldLayoutId id="2147485177" r:id="rId11"/>
    <p:sldLayoutId id="2147485178" r:id="rId12"/>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Arial" pitchFamily="34" charset="0"/>
          <a:ea typeface="MS PGothic" pitchFamily="34" charset="-128"/>
          <a:cs typeface="Arial" pitchFamily="34" charset="0"/>
        </a:defRPr>
      </a:lvl1pPr>
      <a:lvl2pPr algn="l" rtl="0" eaLnBrk="0" fontAlgn="base" hangingPunct="0">
        <a:spcBef>
          <a:spcPct val="0"/>
        </a:spcBef>
        <a:spcAft>
          <a:spcPct val="0"/>
        </a:spcAft>
        <a:defRPr sz="4300">
          <a:solidFill>
            <a:srgbClr val="572314"/>
          </a:solidFill>
          <a:latin typeface="Arial" charset="0"/>
          <a:ea typeface="MS PGothic" pitchFamily="34" charset="-128"/>
          <a:cs typeface="Arial" charset="0"/>
        </a:defRPr>
      </a:lvl2pPr>
      <a:lvl3pPr algn="l" rtl="0" eaLnBrk="0" fontAlgn="base" hangingPunct="0">
        <a:spcBef>
          <a:spcPct val="0"/>
        </a:spcBef>
        <a:spcAft>
          <a:spcPct val="0"/>
        </a:spcAft>
        <a:defRPr sz="4300">
          <a:solidFill>
            <a:srgbClr val="572314"/>
          </a:solidFill>
          <a:latin typeface="Arial" charset="0"/>
          <a:ea typeface="MS PGothic" pitchFamily="34" charset="-128"/>
          <a:cs typeface="Arial" charset="0"/>
        </a:defRPr>
      </a:lvl3pPr>
      <a:lvl4pPr algn="l" rtl="0" eaLnBrk="0" fontAlgn="base" hangingPunct="0">
        <a:spcBef>
          <a:spcPct val="0"/>
        </a:spcBef>
        <a:spcAft>
          <a:spcPct val="0"/>
        </a:spcAft>
        <a:defRPr sz="4300">
          <a:solidFill>
            <a:srgbClr val="572314"/>
          </a:solidFill>
          <a:latin typeface="Arial" charset="0"/>
          <a:ea typeface="MS PGothic" pitchFamily="34" charset="-128"/>
          <a:cs typeface="Arial" charset="0"/>
        </a:defRPr>
      </a:lvl4pPr>
      <a:lvl5pPr algn="l" rtl="0" eaLnBrk="0" fontAlgn="base" hangingPunct="0">
        <a:spcBef>
          <a:spcPct val="0"/>
        </a:spcBef>
        <a:spcAft>
          <a:spcPct val="0"/>
        </a:spcAft>
        <a:defRPr sz="4300">
          <a:solidFill>
            <a:srgbClr val="572314"/>
          </a:solidFill>
          <a:latin typeface="Arial" charset="0"/>
          <a:ea typeface="MS PGothic" pitchFamily="34" charset="-128"/>
          <a:cs typeface="Arial"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2" charset="2"/>
        <a:buChar char=""/>
        <a:defRPr sz="3200" kern="1200">
          <a:solidFill>
            <a:schemeClr val="tx1"/>
          </a:solidFill>
          <a:latin typeface="Arial" pitchFamily="34" charset="0"/>
          <a:ea typeface="MS PGothic" pitchFamily="34" charset="-128"/>
          <a:cs typeface="Arial" pitchFamily="34" charset="0"/>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Arial" pitchFamily="34" charset="0"/>
          <a:ea typeface="MS PGothic" pitchFamily="34" charset="-128"/>
          <a:cs typeface="Arial" pitchFamily="34" charset="0"/>
        </a:defRPr>
      </a:lvl2pPr>
      <a:lvl3pPr marL="885825" indent="-228600" algn="l" rtl="0" eaLnBrk="0" fontAlgn="base" hangingPunct="0">
        <a:spcBef>
          <a:spcPct val="20000"/>
        </a:spcBef>
        <a:spcAft>
          <a:spcPct val="0"/>
        </a:spcAft>
        <a:buClr>
          <a:schemeClr val="accent2"/>
        </a:buClr>
        <a:buFont typeface="Wingdings 2" pitchFamily="2" charset="2"/>
        <a:buChar char=""/>
        <a:defRPr sz="2400" kern="1200">
          <a:solidFill>
            <a:schemeClr val="tx1"/>
          </a:solidFill>
          <a:latin typeface="Arial" pitchFamily="34" charset="0"/>
          <a:ea typeface="MS PGothic" pitchFamily="34" charset="-128"/>
          <a:cs typeface="Arial" pitchFamily="34" charset="0"/>
        </a:defRPr>
      </a:lvl3pPr>
      <a:lvl4pPr marL="1096963" indent="-173038" algn="l" rtl="0" eaLnBrk="0" fontAlgn="base" hangingPunct="0">
        <a:spcBef>
          <a:spcPct val="20000"/>
        </a:spcBef>
        <a:spcAft>
          <a:spcPct val="0"/>
        </a:spcAft>
        <a:buClr>
          <a:srgbClr val="C32D2E"/>
        </a:buClr>
        <a:buFont typeface="Wingdings 2" pitchFamily="2" charset="2"/>
        <a:buChar char=""/>
        <a:defRPr sz="2000" kern="1200">
          <a:solidFill>
            <a:schemeClr val="tx1"/>
          </a:solidFill>
          <a:latin typeface="Arial" pitchFamily="34" charset="0"/>
          <a:ea typeface="MS PGothic" pitchFamily="34" charset="-128"/>
          <a:cs typeface="Arial" pitchFamily="34" charset="0"/>
        </a:defRPr>
      </a:lvl4pPr>
      <a:lvl5pPr marL="1296988" indent="-182563" algn="l" rtl="0" eaLnBrk="0" fontAlgn="base" hangingPunct="0">
        <a:spcBef>
          <a:spcPct val="20000"/>
        </a:spcBef>
        <a:spcAft>
          <a:spcPct val="0"/>
        </a:spcAft>
        <a:buClr>
          <a:srgbClr val="84AA33"/>
        </a:buClr>
        <a:buFont typeface="Wingdings 2" pitchFamily="2" charset="2"/>
        <a:buChar char=""/>
        <a:defRPr sz="2000" kern="1200">
          <a:solidFill>
            <a:schemeClr val="tx1"/>
          </a:solidFill>
          <a:latin typeface="Arial" pitchFamily="34" charset="0"/>
          <a:ea typeface="MS PGothic" pitchFamily="34" charset="-128"/>
          <a:cs typeface="Arial" pitchFamily="34" charset="0"/>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mailto:ggimm@gm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9C4B94A-7DFC-EC4D-81B3-DCE5B1B041F2}"/>
              </a:ext>
            </a:extLst>
          </p:cNvPr>
          <p:cNvSpPr>
            <a:spLocks noGrp="1"/>
          </p:cNvSpPr>
          <p:nvPr>
            <p:ph type="ctrTitle"/>
          </p:nvPr>
        </p:nvSpPr>
        <p:spPr>
          <a:xfrm>
            <a:off x="1219200" y="1500188"/>
            <a:ext cx="7696200" cy="1928812"/>
          </a:xfrm>
        </p:spPr>
        <p:txBody>
          <a:bodyPr>
            <a:noAutofit/>
          </a:bodyPr>
          <a:lstStyle/>
          <a:p>
            <a:pPr algn="ctr" eaLnBrk="1" fontAlgn="auto" hangingPunct="1">
              <a:spcAft>
                <a:spcPts val="0"/>
              </a:spcAft>
              <a:defRPr/>
            </a:pPr>
            <a:r>
              <a:rPr lang="en-US" sz="3600" b="1" dirty="0">
                <a:solidFill>
                  <a:schemeClr val="tx2">
                    <a:satMod val="130000"/>
                  </a:schemeClr>
                </a:solidFill>
                <a:latin typeface="Arial" charset="0"/>
                <a:ea typeface="+mj-ea"/>
                <a:cs typeface="Arial" charset="0"/>
              </a:rPr>
              <a:t>Impact of Early Intervention Programs for Working Adults with Potentially Disabling Conditions</a:t>
            </a:r>
            <a:br>
              <a:rPr lang="en-US" sz="2800" dirty="0">
                <a:solidFill>
                  <a:schemeClr val="tx2">
                    <a:satMod val="130000"/>
                  </a:schemeClr>
                </a:solidFill>
                <a:latin typeface="Arial" charset="0"/>
                <a:ea typeface="+mj-ea"/>
                <a:cs typeface="Arial" charset="0"/>
              </a:rPr>
            </a:br>
            <a:br>
              <a:rPr lang="en-US" sz="2800" dirty="0">
                <a:solidFill>
                  <a:schemeClr val="tx2">
                    <a:satMod val="130000"/>
                  </a:schemeClr>
                </a:solidFill>
                <a:latin typeface="Arial" charset="0"/>
                <a:ea typeface="+mj-ea"/>
                <a:cs typeface="Arial" charset="0"/>
              </a:rPr>
            </a:br>
            <a:r>
              <a:rPr lang="en-US" sz="2800" dirty="0">
                <a:solidFill>
                  <a:srgbClr val="3333FF"/>
                </a:solidFill>
                <a:latin typeface="Arial" charset="0"/>
                <a:ea typeface="+mj-ea"/>
                <a:cs typeface="Arial" charset="0"/>
              </a:rPr>
              <a:t>Evidence from the National DMIE Evaluation</a:t>
            </a:r>
            <a:endParaRPr lang="en-US" sz="3600" dirty="0">
              <a:solidFill>
                <a:srgbClr val="3333FF"/>
              </a:solidFill>
              <a:latin typeface="Arial" charset="0"/>
              <a:ea typeface="+mj-ea"/>
              <a:cs typeface="Arial" charset="0"/>
            </a:endParaRPr>
          </a:p>
        </p:txBody>
      </p:sp>
      <p:sp>
        <p:nvSpPr>
          <p:cNvPr id="15362" name="Subtitle 2">
            <a:extLst>
              <a:ext uri="{FF2B5EF4-FFF2-40B4-BE49-F238E27FC236}">
                <a16:creationId xmlns:a16="http://schemas.microsoft.com/office/drawing/2014/main" id="{71679116-DA6B-6B40-BB67-DD4885D9EF4C}"/>
              </a:ext>
            </a:extLst>
          </p:cNvPr>
          <p:cNvSpPr>
            <a:spLocks noGrp="1"/>
          </p:cNvSpPr>
          <p:nvPr>
            <p:ph type="subTitle" idx="1"/>
          </p:nvPr>
        </p:nvSpPr>
        <p:spPr>
          <a:xfrm>
            <a:off x="1447800" y="4038600"/>
            <a:ext cx="7407275" cy="1752600"/>
          </a:xfrm>
        </p:spPr>
        <p:txBody>
          <a:bodyPr/>
          <a:lstStyle/>
          <a:p>
            <a:pPr marL="26988" algn="ctr" eaLnBrk="1" hangingPunct="1"/>
            <a:r>
              <a:rPr lang="en-US" altLang="en-US" sz="2800" dirty="0">
                <a:solidFill>
                  <a:srgbClr val="320E04"/>
                </a:solidFill>
              </a:rPr>
              <a:t>Gilbert Gimm, PhD </a:t>
            </a:r>
          </a:p>
          <a:p>
            <a:pPr marL="26988" algn="ctr" eaLnBrk="1" hangingPunct="1"/>
            <a:r>
              <a:rPr lang="en-US" altLang="en-US" sz="2800" dirty="0">
                <a:solidFill>
                  <a:srgbClr val="320E04"/>
                </a:solidFill>
              </a:rPr>
              <a:t>George Mason University</a:t>
            </a:r>
          </a:p>
          <a:p>
            <a:pPr marL="26988" algn="ctr" eaLnBrk="1" hangingPunct="1"/>
            <a:r>
              <a:rPr lang="en-US" altLang="en-US" sz="2800" dirty="0">
                <a:solidFill>
                  <a:srgbClr val="320E04"/>
                </a:solidFill>
              </a:rPr>
              <a:t>September 8, 2021</a:t>
            </a:r>
          </a:p>
        </p:txBody>
      </p:sp>
      <p:sp>
        <p:nvSpPr>
          <p:cNvPr id="15363" name="Slide Number Placeholder 3">
            <a:extLst>
              <a:ext uri="{FF2B5EF4-FFF2-40B4-BE49-F238E27FC236}">
                <a16:creationId xmlns:a16="http://schemas.microsoft.com/office/drawing/2014/main" id="{AB300C61-5A97-6148-A2B0-A12EABF3B6B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C1BD429E-6F32-FA40-A30C-DB7319213E2F}" type="slidenum">
              <a:rPr lang="en-US" altLang="en-US" sz="1200" smtClean="0">
                <a:solidFill>
                  <a:srgbClr val="B5A788"/>
                </a:solidFill>
                <a:latin typeface="Arial" panose="020B0604020202020204" pitchFamily="34" charset="0"/>
              </a:rPr>
              <a:pPr/>
              <a:t>1</a:t>
            </a:fld>
            <a:endParaRPr lang="en-US" altLang="en-US" sz="1200">
              <a:solidFill>
                <a:srgbClr val="B5A788"/>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a:extLst>
              <a:ext uri="{C183D7F6-B498-43B3-948B-1728B52AA6E4}">
                <adec:decorative xmlns:adec="http://schemas.microsoft.com/office/drawing/2017/decorative" val="1"/>
              </a:ext>
            </a:extLst>
          </p:cNvPr>
          <p:cNvSpPr>
            <a:spLocks noGrp="1"/>
          </p:cNvSpPr>
          <p:nvPr>
            <p:ph type="title"/>
          </p:nvPr>
        </p:nvSpPr>
        <p:spPr>
          <a:xfrm>
            <a:off x="666035" y="322263"/>
            <a:ext cx="8355727" cy="668337"/>
          </a:xfrm>
        </p:spPr>
        <p:txBody>
          <a:bodyPr anchor="ctr">
            <a:normAutofit fontScale="90000"/>
          </a:bodyPr>
          <a:lstStyle/>
          <a:p>
            <a:pPr algn="ctr" eaLnBrk="1" hangingPunct="1"/>
            <a:r>
              <a:rPr lang="en-US" sz="3600" dirty="0">
                <a:solidFill>
                  <a:schemeClr val="tx2">
                    <a:satMod val="130000"/>
                  </a:schemeClr>
                </a:solidFill>
                <a:latin typeface="Arial" charset="0"/>
                <a:ea typeface="+mj-ea"/>
                <a:cs typeface="Arial" charset="0"/>
              </a:rPr>
              <a:t>Demographic Characteristics: </a:t>
            </a:r>
            <a:br>
              <a:rPr lang="en-US" sz="3600" dirty="0">
                <a:solidFill>
                  <a:schemeClr val="tx2">
                    <a:satMod val="130000"/>
                  </a:schemeClr>
                </a:solidFill>
                <a:latin typeface="Arial" charset="0"/>
                <a:ea typeface="+mj-ea"/>
                <a:cs typeface="Arial" charset="0"/>
              </a:rPr>
            </a:br>
            <a:r>
              <a:rPr lang="en-US" sz="3600" dirty="0">
                <a:solidFill>
                  <a:schemeClr val="tx2">
                    <a:satMod val="130000"/>
                  </a:schemeClr>
                </a:solidFill>
                <a:latin typeface="Arial" charset="0"/>
                <a:ea typeface="+mj-ea"/>
                <a:cs typeface="Arial" charset="0"/>
              </a:rPr>
              <a:t> Full Sample (MN and TX)</a:t>
            </a:r>
          </a:p>
        </p:txBody>
      </p:sp>
      <p:sp>
        <p:nvSpPr>
          <p:cNvPr id="5" name="Slide Number Placeholder 4">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A788A5C9-D14A-4B42-8D42-9E2726498556}" type="slidenum">
              <a:rPr lang="en-US"/>
              <a:pPr>
                <a:defRPr/>
              </a:pPr>
              <a:t>10</a:t>
            </a:fld>
            <a:endParaRPr lang="en-US"/>
          </a:p>
        </p:txBody>
      </p:sp>
      <p:graphicFrame>
        <p:nvGraphicFramePr>
          <p:cNvPr id="8" name="Content Placeholder 4">
            <a:extLst>
              <a:ext uri="{C183D7F6-B498-43B3-948B-1728B52AA6E4}">
                <adec:decorative xmlns:adec="http://schemas.microsoft.com/office/drawing/2017/decorative" val="1"/>
              </a:ext>
            </a:extLst>
          </p:cNvPr>
          <p:cNvGraphicFramePr>
            <a:graphicFrameLocks noGrp="1"/>
          </p:cNvGraphicFramePr>
          <p:nvPr>
            <p:ph idx="4294967295"/>
            <p:extLst>
              <p:ext uri="{D42A27DB-BD31-4B8C-83A1-F6EECF244321}">
                <p14:modId xmlns:p14="http://schemas.microsoft.com/office/powerpoint/2010/main" val="415518285"/>
              </p:ext>
            </p:extLst>
          </p:nvPr>
        </p:nvGraphicFramePr>
        <p:xfrm>
          <a:off x="152401" y="1530800"/>
          <a:ext cx="8646240" cy="4412798"/>
        </p:xfrm>
        <a:graphic>
          <a:graphicData uri="http://schemas.openxmlformats.org/drawingml/2006/table">
            <a:tbl>
              <a:tblPr firstRow="1" bandRow="1">
                <a:tableStyleId>{6E25E649-3F16-4E02-A733-19D2CDBF48F0}</a:tableStyleId>
              </a:tblPr>
              <a:tblGrid>
                <a:gridCol w="3840927">
                  <a:extLst>
                    <a:ext uri="{9D8B030D-6E8A-4147-A177-3AD203B41FA5}">
                      <a16:colId xmlns:a16="http://schemas.microsoft.com/office/drawing/2014/main" val="20000"/>
                    </a:ext>
                  </a:extLst>
                </a:gridCol>
                <a:gridCol w="2577245">
                  <a:extLst>
                    <a:ext uri="{9D8B030D-6E8A-4147-A177-3AD203B41FA5}">
                      <a16:colId xmlns:a16="http://schemas.microsoft.com/office/drawing/2014/main" val="20001"/>
                    </a:ext>
                  </a:extLst>
                </a:gridCol>
                <a:gridCol w="2228068">
                  <a:extLst>
                    <a:ext uri="{9D8B030D-6E8A-4147-A177-3AD203B41FA5}">
                      <a16:colId xmlns:a16="http://schemas.microsoft.com/office/drawing/2014/main" val="20002"/>
                    </a:ext>
                  </a:extLst>
                </a:gridCol>
              </a:tblGrid>
              <a:tr h="782068">
                <a:tc>
                  <a:txBody>
                    <a:bodyPr/>
                    <a:lstStyle/>
                    <a:p>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baseline="0" dirty="0">
                          <a:latin typeface="Arial" panose="020B0604020202020204" pitchFamily="34" charset="0"/>
                          <a:cs typeface="Arial" panose="020B0604020202020204" pitchFamily="34" charset="0"/>
                        </a:rPr>
                        <a:t>Minnesota</a:t>
                      </a:r>
                    </a:p>
                    <a:p>
                      <a:pPr algn="ctr"/>
                      <a:r>
                        <a:rPr lang="en-US" sz="2000" baseline="0" dirty="0">
                          <a:latin typeface="Arial" panose="020B0604020202020204" pitchFamily="34" charset="0"/>
                          <a:cs typeface="Arial" panose="020B0604020202020204" pitchFamily="34" charset="0"/>
                        </a:rPr>
                        <a:t>(n=1,155)</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Texas</a:t>
                      </a:r>
                    </a:p>
                    <a:p>
                      <a:pPr algn="ctr"/>
                      <a:r>
                        <a:rPr lang="en-US" sz="2000" dirty="0">
                          <a:latin typeface="Arial" panose="020B0604020202020204" pitchFamily="34" charset="0"/>
                          <a:cs typeface="Arial" panose="020B0604020202020204" pitchFamily="34" charset="0"/>
                        </a:rPr>
                        <a:t>(n=1,581)</a:t>
                      </a:r>
                    </a:p>
                  </a:txBody>
                  <a:tcPr anchor="ctr"/>
                </a:tc>
                <a:extLst>
                  <a:ext uri="{0D108BD9-81ED-4DB2-BD59-A6C34878D82A}">
                    <a16:rowId xmlns:a16="http://schemas.microsoft.com/office/drawing/2014/main" val="10000"/>
                  </a:ext>
                </a:extLst>
              </a:tr>
              <a:tr h="726146">
                <a:tc>
                  <a:txBody>
                    <a:bodyPr/>
                    <a:lstStyle/>
                    <a:p>
                      <a:pPr algn="l"/>
                      <a:r>
                        <a:rPr lang="en-US" sz="2000" dirty="0">
                          <a:latin typeface="Arial" panose="020B0604020202020204" pitchFamily="34" charset="0"/>
                          <a:cs typeface="Arial" panose="020B0604020202020204" pitchFamily="34" charset="0"/>
                        </a:rPr>
                        <a:t>Age (mean years)</a:t>
                      </a:r>
                    </a:p>
                  </a:txBody>
                  <a:tcPr anchor="ctr"/>
                </a:tc>
                <a:tc>
                  <a:txBody>
                    <a:bodyPr/>
                    <a:lstStyle/>
                    <a:p>
                      <a:pPr algn="ctr"/>
                      <a:r>
                        <a:rPr lang="en-US" sz="2000" dirty="0">
                          <a:solidFill>
                            <a:srgbClr val="000000"/>
                          </a:solidFill>
                          <a:latin typeface="Arial" panose="020B0604020202020204" pitchFamily="34" charset="0"/>
                          <a:cs typeface="Arial" panose="020B0604020202020204" pitchFamily="34" charset="0"/>
                        </a:rPr>
                        <a:t>38.5</a:t>
                      </a:r>
                    </a:p>
                  </a:txBody>
                  <a:tcPr anchor="ctr"/>
                </a:tc>
                <a:tc>
                  <a:txBody>
                    <a:bodyPr/>
                    <a:lstStyle/>
                    <a:p>
                      <a:pPr algn="ctr"/>
                      <a:r>
                        <a:rPr lang="en-US" sz="2000" dirty="0">
                          <a:latin typeface="Arial" panose="020B0604020202020204" pitchFamily="34" charset="0"/>
                          <a:cs typeface="Arial" panose="020B0604020202020204" pitchFamily="34" charset="0"/>
                        </a:rPr>
                        <a:t>47.0</a:t>
                      </a:r>
                    </a:p>
                  </a:txBody>
                  <a:tcPr anchor="ctr"/>
                </a:tc>
                <a:extLst>
                  <a:ext uri="{0D108BD9-81ED-4DB2-BD59-A6C34878D82A}">
                    <a16:rowId xmlns:a16="http://schemas.microsoft.com/office/drawing/2014/main" val="10001"/>
                  </a:ext>
                </a:extLst>
              </a:tr>
              <a:tr h="726146">
                <a:tc>
                  <a:txBody>
                    <a:bodyPr/>
                    <a:lstStyle/>
                    <a:p>
                      <a:pPr algn="l"/>
                      <a:r>
                        <a:rPr lang="en-US" sz="2000" dirty="0">
                          <a:latin typeface="Arial" panose="020B0604020202020204" pitchFamily="34" charset="0"/>
                          <a:cs typeface="Arial" panose="020B0604020202020204" pitchFamily="34" charset="0"/>
                        </a:rPr>
                        <a:t>% Female</a:t>
                      </a:r>
                    </a:p>
                  </a:txBody>
                  <a:tcPr anchor="ctr"/>
                </a:tc>
                <a:tc>
                  <a:txBody>
                    <a:bodyPr/>
                    <a:lstStyle/>
                    <a:p>
                      <a:pPr algn="ctr"/>
                      <a:r>
                        <a:rPr lang="en-US" sz="2000" dirty="0">
                          <a:latin typeface="Arial" panose="020B0604020202020204" pitchFamily="34" charset="0"/>
                          <a:cs typeface="Arial" panose="020B0604020202020204" pitchFamily="34" charset="0"/>
                        </a:rPr>
                        <a:t>60.8</a:t>
                      </a:r>
                    </a:p>
                  </a:txBody>
                  <a:tcPr anchor="ctr"/>
                </a:tc>
                <a:tc>
                  <a:txBody>
                    <a:bodyPr/>
                    <a:lstStyle/>
                    <a:p>
                      <a:pPr algn="ctr"/>
                      <a:r>
                        <a:rPr lang="en-US" sz="2000" dirty="0">
                          <a:latin typeface="Arial" panose="020B0604020202020204" pitchFamily="34" charset="0"/>
                          <a:cs typeface="Arial" panose="020B0604020202020204" pitchFamily="34" charset="0"/>
                        </a:rPr>
                        <a:t>76.3</a:t>
                      </a:r>
                    </a:p>
                  </a:txBody>
                  <a:tcPr anchor="ctr"/>
                </a:tc>
                <a:extLst>
                  <a:ext uri="{0D108BD9-81ED-4DB2-BD59-A6C34878D82A}">
                    <a16:rowId xmlns:a16="http://schemas.microsoft.com/office/drawing/2014/main" val="10002"/>
                  </a:ext>
                </a:extLst>
              </a:tr>
              <a:tr h="726146">
                <a:tc>
                  <a:txBody>
                    <a:bodyPr/>
                    <a:lstStyle/>
                    <a:p>
                      <a:pPr algn="l"/>
                      <a:r>
                        <a:rPr lang="en-US" sz="2000" dirty="0">
                          <a:latin typeface="Arial" panose="020B0604020202020204" pitchFamily="34" charset="0"/>
                          <a:cs typeface="Arial" panose="020B0604020202020204" pitchFamily="34" charset="0"/>
                        </a:rPr>
                        <a:t>% White</a:t>
                      </a:r>
                      <a:r>
                        <a:rPr lang="en-US" sz="2000" baseline="0" dirty="0">
                          <a:latin typeface="Arial" panose="020B0604020202020204" pitchFamily="34" charset="0"/>
                          <a:cs typeface="Arial" panose="020B0604020202020204" pitchFamily="34" charset="0"/>
                        </a:rPr>
                        <a:t> and non-Hispanic</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81.1</a:t>
                      </a:r>
                    </a:p>
                  </a:txBody>
                  <a:tcPr anchor="ctr"/>
                </a:tc>
                <a:tc>
                  <a:txBody>
                    <a:bodyPr/>
                    <a:lstStyle/>
                    <a:p>
                      <a:pPr algn="ctr"/>
                      <a:r>
                        <a:rPr lang="en-US" sz="2000" dirty="0">
                          <a:latin typeface="Arial" panose="020B0604020202020204" pitchFamily="34" charset="0"/>
                          <a:cs typeface="Arial" panose="020B0604020202020204" pitchFamily="34" charset="0"/>
                        </a:rPr>
                        <a:t>23.3</a:t>
                      </a:r>
                    </a:p>
                  </a:txBody>
                  <a:tcPr anchor="ctr"/>
                </a:tc>
                <a:extLst>
                  <a:ext uri="{0D108BD9-81ED-4DB2-BD59-A6C34878D82A}">
                    <a16:rowId xmlns:a16="http://schemas.microsoft.com/office/drawing/2014/main" val="10003"/>
                  </a:ext>
                </a:extLst>
              </a:tr>
              <a:tr h="726146">
                <a:tc>
                  <a:txBody>
                    <a:bodyPr/>
                    <a:lstStyle/>
                    <a:p>
                      <a:pPr algn="l"/>
                      <a:r>
                        <a:rPr lang="en-US" sz="2000" dirty="0">
                          <a:latin typeface="Arial" panose="020B0604020202020204" pitchFamily="34" charset="0"/>
                          <a:cs typeface="Arial" panose="020B0604020202020204" pitchFamily="34" charset="0"/>
                        </a:rPr>
                        <a:t>% Currently</a:t>
                      </a:r>
                      <a:r>
                        <a:rPr lang="en-US" sz="2000" baseline="0" dirty="0">
                          <a:latin typeface="Arial" panose="020B0604020202020204" pitchFamily="34" charset="0"/>
                          <a:cs typeface="Arial" panose="020B0604020202020204" pitchFamily="34" charset="0"/>
                        </a:rPr>
                        <a:t> married</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23.2</a:t>
                      </a:r>
                    </a:p>
                  </a:txBody>
                  <a:tcPr anchor="ctr"/>
                </a:tc>
                <a:tc>
                  <a:txBody>
                    <a:bodyPr/>
                    <a:lstStyle/>
                    <a:p>
                      <a:pPr algn="ctr"/>
                      <a:r>
                        <a:rPr lang="en-US" sz="2000" dirty="0">
                          <a:latin typeface="Arial" panose="020B0604020202020204" pitchFamily="34" charset="0"/>
                          <a:cs typeface="Arial" panose="020B0604020202020204" pitchFamily="34" charset="0"/>
                        </a:rPr>
                        <a:t>24.8</a:t>
                      </a:r>
                    </a:p>
                  </a:txBody>
                  <a:tcPr anchor="ctr"/>
                </a:tc>
                <a:extLst>
                  <a:ext uri="{0D108BD9-81ED-4DB2-BD59-A6C34878D82A}">
                    <a16:rowId xmlns:a16="http://schemas.microsoft.com/office/drawing/2014/main" val="10004"/>
                  </a:ext>
                </a:extLst>
              </a:tr>
              <a:tr h="726146">
                <a:tc>
                  <a:txBody>
                    <a:bodyPr/>
                    <a:lstStyle/>
                    <a:p>
                      <a:pPr algn="l"/>
                      <a:r>
                        <a:rPr lang="en-US" sz="2000" dirty="0">
                          <a:latin typeface="Arial" panose="020B0604020202020204" pitchFamily="34" charset="0"/>
                          <a:cs typeface="Arial" panose="020B0604020202020204" pitchFamily="34" charset="0"/>
                        </a:rPr>
                        <a:t>% Four-year</a:t>
                      </a:r>
                      <a:r>
                        <a:rPr lang="en-US" sz="2000" baseline="0" dirty="0">
                          <a:latin typeface="Arial" panose="020B0604020202020204" pitchFamily="34" charset="0"/>
                          <a:cs typeface="Arial" panose="020B0604020202020204" pitchFamily="34" charset="0"/>
                        </a:rPr>
                        <a:t> college graduate</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19.8</a:t>
                      </a:r>
                    </a:p>
                  </a:txBody>
                  <a:tcPr anchor="ctr"/>
                </a:tc>
                <a:tc>
                  <a:txBody>
                    <a:bodyPr/>
                    <a:lstStyle/>
                    <a:p>
                      <a:pPr algn="ctr"/>
                      <a:r>
                        <a:rPr lang="en-US" sz="2000" dirty="0">
                          <a:latin typeface="Arial" panose="020B0604020202020204" pitchFamily="34" charset="0"/>
                          <a:cs typeface="Arial" panose="020B0604020202020204" pitchFamily="34" charset="0"/>
                        </a:rPr>
                        <a:t>8.4</a:t>
                      </a:r>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2"/>
          <p:cNvSpPr>
            <a:spLocks noGrp="1"/>
          </p:cNvSpPr>
          <p:nvPr>
            <p:ph type="title"/>
          </p:nvPr>
        </p:nvSpPr>
        <p:spPr>
          <a:xfrm>
            <a:off x="482600" y="160337"/>
            <a:ext cx="8661400" cy="830263"/>
          </a:xfrm>
        </p:spPr>
        <p:txBody>
          <a:bodyPr anchor="ctr">
            <a:normAutofit fontScale="90000"/>
          </a:bodyPr>
          <a:lstStyle/>
          <a:p>
            <a:pPr algn="ctr" eaLnBrk="1" hangingPunct="1"/>
            <a:r>
              <a:rPr lang="en-US" sz="3600" dirty="0">
                <a:solidFill>
                  <a:schemeClr val="tx2">
                    <a:satMod val="130000"/>
                  </a:schemeClr>
                </a:solidFill>
                <a:ea typeface="+mj-ea"/>
              </a:rPr>
              <a:t>Health &amp; Employment Characteristics:</a:t>
            </a:r>
            <a:br>
              <a:rPr lang="en-US" sz="3600" dirty="0">
                <a:solidFill>
                  <a:schemeClr val="tx2">
                    <a:satMod val="130000"/>
                  </a:schemeClr>
                </a:solidFill>
                <a:ea typeface="+mj-ea"/>
              </a:rPr>
            </a:br>
            <a:r>
              <a:rPr lang="en-US" sz="3600" dirty="0">
                <a:solidFill>
                  <a:schemeClr val="tx2">
                    <a:satMod val="130000"/>
                  </a:schemeClr>
                </a:solidFill>
                <a:ea typeface="+mj-ea"/>
              </a:rPr>
              <a:t>Full Sample (MN and TX)</a:t>
            </a:r>
          </a:p>
        </p:txBody>
      </p:sp>
      <p:sp>
        <p:nvSpPr>
          <p:cNvPr id="5" name="Slide Number Placeholder 4"/>
          <p:cNvSpPr>
            <a:spLocks noGrp="1"/>
          </p:cNvSpPr>
          <p:nvPr>
            <p:ph type="sldNum" sz="quarter" idx="14"/>
          </p:nvPr>
        </p:nvSpPr>
        <p:spPr/>
        <p:txBody>
          <a:bodyPr/>
          <a:lstStyle/>
          <a:p>
            <a:pPr>
              <a:defRPr/>
            </a:pPr>
            <a:fld id="{403CBFCB-EFE8-49F2-B789-1ACCF2E53D79}" type="slidenum">
              <a:rPr lang="en-US"/>
              <a:pPr>
                <a:defRPr/>
              </a:pPr>
              <a:t>11</a:t>
            </a:fld>
            <a:endParaRPr lang="en-US"/>
          </a:p>
        </p:txBody>
      </p:sp>
      <p:sp>
        <p:nvSpPr>
          <p:cNvPr id="23555" name="TextBox 7"/>
          <p:cNvSpPr txBox="1">
            <a:spLocks noChangeArrowheads="1"/>
          </p:cNvSpPr>
          <p:nvPr/>
        </p:nvSpPr>
        <p:spPr bwMode="auto">
          <a:xfrm>
            <a:off x="990600" y="5476875"/>
            <a:ext cx="7924800" cy="1200329"/>
          </a:xfrm>
          <a:prstGeom prst="rect">
            <a:avLst/>
          </a:prstGeom>
          <a:noFill/>
          <a:ln w="9525">
            <a:noFill/>
            <a:miter lim="800000"/>
            <a:headEnd/>
            <a:tailEnd/>
          </a:ln>
        </p:spPr>
        <p:txBody>
          <a:bodyPr wrap="square">
            <a:spAutoFit/>
          </a:bodyPr>
          <a:lstStyle/>
          <a:p>
            <a:pPr marL="515938" indent="-515938"/>
            <a:r>
              <a:rPr lang="en-US" sz="1800" dirty="0">
                <a:latin typeface="Arial" panose="020B0604020202020204" pitchFamily="34" charset="0"/>
                <a:cs typeface="Arial" panose="020B0604020202020204" pitchFamily="34" charset="0"/>
              </a:rPr>
              <a:t>Note: SF-12 health scores are norm-based, with 50.0 representing the national average.  Lower scores indicate worse health; 2008 federal poverty level was $10,400. </a:t>
            </a:r>
          </a:p>
          <a:p>
            <a:pPr marL="515938" indent="-515938"/>
            <a:endParaRPr lang="en-US" sz="1800" dirty="0">
              <a:latin typeface="Arial" panose="020B0604020202020204" pitchFamily="34" charset="0"/>
              <a:cs typeface="Arial" panose="020B0604020202020204" pitchFamily="34" charset="0"/>
            </a:endParaRPr>
          </a:p>
        </p:txBody>
      </p:sp>
      <p:graphicFrame>
        <p:nvGraphicFramePr>
          <p:cNvPr id="9" name="Content Placeholder 4"/>
          <p:cNvGraphicFramePr>
            <a:graphicFrameLocks noGrp="1"/>
          </p:cNvGraphicFramePr>
          <p:nvPr>
            <p:ph idx="4294967295"/>
            <p:extLst>
              <p:ext uri="{D42A27DB-BD31-4B8C-83A1-F6EECF244321}">
                <p14:modId xmlns:p14="http://schemas.microsoft.com/office/powerpoint/2010/main" val="1523275663"/>
              </p:ext>
            </p:extLst>
          </p:nvPr>
        </p:nvGraphicFramePr>
        <p:xfrm>
          <a:off x="381000" y="1492117"/>
          <a:ext cx="8431927" cy="3689481"/>
        </p:xfrm>
        <a:graphic>
          <a:graphicData uri="http://schemas.openxmlformats.org/drawingml/2006/table">
            <a:tbl>
              <a:tblPr firstRow="1" bandRow="1">
                <a:tableStyleId>{6E25E649-3F16-4E02-A733-19D2CDBF48F0}</a:tableStyleId>
              </a:tblPr>
              <a:tblGrid>
                <a:gridCol w="4375057">
                  <a:extLst>
                    <a:ext uri="{9D8B030D-6E8A-4147-A177-3AD203B41FA5}">
                      <a16:colId xmlns:a16="http://schemas.microsoft.com/office/drawing/2014/main" val="20000"/>
                    </a:ext>
                  </a:extLst>
                </a:gridCol>
                <a:gridCol w="2036389">
                  <a:extLst>
                    <a:ext uri="{9D8B030D-6E8A-4147-A177-3AD203B41FA5}">
                      <a16:colId xmlns:a16="http://schemas.microsoft.com/office/drawing/2014/main" val="20001"/>
                    </a:ext>
                  </a:extLst>
                </a:gridCol>
                <a:gridCol w="2020481">
                  <a:extLst>
                    <a:ext uri="{9D8B030D-6E8A-4147-A177-3AD203B41FA5}">
                      <a16:colId xmlns:a16="http://schemas.microsoft.com/office/drawing/2014/main" val="20002"/>
                    </a:ext>
                  </a:extLst>
                </a:gridCol>
              </a:tblGrid>
              <a:tr h="860418">
                <a:tc>
                  <a:txBody>
                    <a:bodyPr/>
                    <a:lstStyle/>
                    <a:p>
                      <a:pPr algn="ct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baseline="0" dirty="0">
                          <a:latin typeface="Arial" panose="020B0604020202020204" pitchFamily="34" charset="0"/>
                          <a:cs typeface="Arial" panose="020B0604020202020204" pitchFamily="34" charset="0"/>
                        </a:rPr>
                        <a:t>Minnesota</a:t>
                      </a:r>
                    </a:p>
                    <a:p>
                      <a:pPr algn="ctr"/>
                      <a:r>
                        <a:rPr lang="en-US" sz="2000" baseline="0" dirty="0">
                          <a:latin typeface="Arial" panose="020B0604020202020204" pitchFamily="34" charset="0"/>
                          <a:cs typeface="Arial" panose="020B0604020202020204" pitchFamily="34" charset="0"/>
                        </a:rPr>
                        <a:t>(n=1,155)</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Texas</a:t>
                      </a:r>
                    </a:p>
                    <a:p>
                      <a:pPr algn="ctr"/>
                      <a:r>
                        <a:rPr lang="en-US" sz="2000" dirty="0">
                          <a:latin typeface="Arial" panose="020B0604020202020204" pitchFamily="34" charset="0"/>
                          <a:cs typeface="Arial" panose="020B0604020202020204" pitchFamily="34" charset="0"/>
                        </a:rPr>
                        <a:t>(n=1,581)</a:t>
                      </a:r>
                    </a:p>
                  </a:txBody>
                  <a:tcPr anchor="ctr"/>
                </a:tc>
                <a:extLst>
                  <a:ext uri="{0D108BD9-81ED-4DB2-BD59-A6C34878D82A}">
                    <a16:rowId xmlns:a16="http://schemas.microsoft.com/office/drawing/2014/main" val="10000"/>
                  </a:ext>
                </a:extLst>
              </a:tr>
              <a:tr h="693906">
                <a:tc>
                  <a:txBody>
                    <a:bodyPr/>
                    <a:lstStyle/>
                    <a:p>
                      <a:pPr algn="l"/>
                      <a:r>
                        <a:rPr lang="en-US" sz="2000" dirty="0">
                          <a:latin typeface="Arial" panose="020B0604020202020204" pitchFamily="34" charset="0"/>
                          <a:cs typeface="Arial" panose="020B0604020202020204" pitchFamily="34" charset="0"/>
                        </a:rPr>
                        <a:t>Physical health SF-12 score (mean)</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47.9</a:t>
                      </a:r>
                    </a:p>
                  </a:txBody>
                  <a:tcPr anchor="ctr"/>
                </a:tc>
                <a:tc>
                  <a:txBody>
                    <a:bodyPr/>
                    <a:lstStyle/>
                    <a:p>
                      <a:pPr algn="ctr"/>
                      <a:r>
                        <a:rPr lang="en-US" sz="2000" dirty="0">
                          <a:latin typeface="Arial" panose="020B0604020202020204" pitchFamily="34" charset="0"/>
                          <a:cs typeface="Arial" panose="020B0604020202020204" pitchFamily="34" charset="0"/>
                        </a:rPr>
                        <a:t>37.9</a:t>
                      </a:r>
                    </a:p>
                  </a:txBody>
                  <a:tcPr anchor="ctr"/>
                </a:tc>
                <a:extLst>
                  <a:ext uri="{0D108BD9-81ED-4DB2-BD59-A6C34878D82A}">
                    <a16:rowId xmlns:a16="http://schemas.microsoft.com/office/drawing/2014/main" val="10001"/>
                  </a:ext>
                </a:extLst>
              </a:tr>
              <a:tr h="693906">
                <a:tc>
                  <a:txBody>
                    <a:bodyPr/>
                    <a:lstStyle/>
                    <a:p>
                      <a:pPr algn="l"/>
                      <a:r>
                        <a:rPr lang="en-US" sz="2000" dirty="0">
                          <a:latin typeface="Arial" panose="020B0604020202020204" pitchFamily="34" charset="0"/>
                          <a:cs typeface="Arial" panose="020B0604020202020204" pitchFamily="34" charset="0"/>
                        </a:rPr>
                        <a:t>Mental health</a:t>
                      </a:r>
                      <a:r>
                        <a:rPr lang="en-US" sz="2000" baseline="0" dirty="0">
                          <a:latin typeface="Arial" panose="020B0604020202020204" pitchFamily="34" charset="0"/>
                          <a:cs typeface="Arial" panose="020B0604020202020204" pitchFamily="34" charset="0"/>
                        </a:rPr>
                        <a:t> SF-12 score (mean)</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35.1</a:t>
                      </a:r>
                    </a:p>
                  </a:txBody>
                  <a:tcPr anchor="ctr"/>
                </a:tc>
                <a:tc>
                  <a:txBody>
                    <a:bodyPr/>
                    <a:lstStyle/>
                    <a:p>
                      <a:pPr algn="ctr"/>
                      <a:r>
                        <a:rPr lang="en-US" sz="2000" dirty="0">
                          <a:latin typeface="Arial" panose="020B0604020202020204" pitchFamily="34" charset="0"/>
                          <a:cs typeface="Arial" panose="020B0604020202020204" pitchFamily="34" charset="0"/>
                        </a:rPr>
                        <a:t>49.6</a:t>
                      </a:r>
                    </a:p>
                  </a:txBody>
                  <a:tcPr anchor="ctr"/>
                </a:tc>
                <a:extLst>
                  <a:ext uri="{0D108BD9-81ED-4DB2-BD59-A6C34878D82A}">
                    <a16:rowId xmlns:a16="http://schemas.microsoft.com/office/drawing/2014/main" val="10002"/>
                  </a:ext>
                </a:extLst>
              </a:tr>
              <a:tr h="693906">
                <a:tc>
                  <a:txBody>
                    <a:bodyPr/>
                    <a:lstStyle/>
                    <a:p>
                      <a:pPr algn="l"/>
                      <a:r>
                        <a:rPr lang="en-US" sz="2000" dirty="0">
                          <a:latin typeface="Arial" panose="020B0604020202020204" pitchFamily="34" charset="0"/>
                          <a:cs typeface="Arial" panose="020B0604020202020204" pitchFamily="34" charset="0"/>
                        </a:rPr>
                        <a:t>% Working</a:t>
                      </a:r>
                      <a:r>
                        <a:rPr lang="en-US" sz="2000" baseline="0" dirty="0">
                          <a:latin typeface="Arial" panose="020B0604020202020204" pitchFamily="34" charset="0"/>
                          <a:cs typeface="Arial" panose="020B0604020202020204" pitchFamily="34" charset="0"/>
                        </a:rPr>
                        <a:t> full time</a:t>
                      </a:r>
                      <a:endParaRPr lang="en-US" sz="2000" dirty="0">
                        <a:latin typeface="Arial" panose="020B0604020202020204" pitchFamily="34" charset="0"/>
                        <a:cs typeface="Arial" panose="020B0604020202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21.9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31.2</a:t>
                      </a:r>
                    </a:p>
                  </a:txBody>
                  <a:tcPr anchor="ctr"/>
                </a:tc>
                <a:extLst>
                  <a:ext uri="{0D108BD9-81ED-4DB2-BD59-A6C34878D82A}">
                    <a16:rowId xmlns:a16="http://schemas.microsoft.com/office/drawing/2014/main" val="10003"/>
                  </a:ext>
                </a:extLst>
              </a:tr>
              <a:tr h="747345">
                <a:tc>
                  <a:txBody>
                    <a:bodyPr/>
                    <a:lstStyle/>
                    <a:p>
                      <a:pPr algn="l"/>
                      <a:r>
                        <a:rPr lang="en-US" sz="2000" dirty="0">
                          <a:latin typeface="Arial" panose="020B0604020202020204" pitchFamily="34" charset="0"/>
                          <a:cs typeface="Arial" panose="020B0604020202020204" pitchFamily="34" charset="0"/>
                        </a:rPr>
                        <a:t>Mean annual earnings (2008)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$17,391</a:t>
                      </a:r>
                      <a:br>
                        <a:rPr lang="en-US" sz="2000" dirty="0">
                          <a:solidFill>
                            <a:schemeClr val="tx1"/>
                          </a:solidFill>
                          <a:latin typeface="Arial" panose="020B0604020202020204" pitchFamily="34" charset="0"/>
                          <a:cs typeface="Arial" panose="020B0604020202020204" pitchFamily="34" charset="0"/>
                        </a:rPr>
                      </a:br>
                      <a:r>
                        <a:rPr lang="en-US" sz="2000" dirty="0">
                          <a:solidFill>
                            <a:schemeClr val="tx1"/>
                          </a:solidFill>
                          <a:latin typeface="Arial" panose="020B0604020202020204" pitchFamily="34" charset="0"/>
                          <a:cs typeface="Arial" panose="020B0604020202020204" pitchFamily="34" charset="0"/>
                        </a:rPr>
                        <a:t>(167% FPL)</a:t>
                      </a:r>
                      <a:r>
                        <a:rPr lang="en-US" sz="2000" baseline="0" dirty="0">
                          <a:solidFill>
                            <a:schemeClr val="tx1"/>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$15,316</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(147%</a:t>
                      </a:r>
                      <a:r>
                        <a:rPr lang="en-US" sz="2000" baseline="0" dirty="0">
                          <a:latin typeface="Arial" panose="020B0604020202020204" pitchFamily="34" charset="0"/>
                          <a:cs typeface="Arial" panose="020B0604020202020204" pitchFamily="34" charset="0"/>
                        </a:rPr>
                        <a:t> FPL)</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2">
            <a:extLst>
              <a:ext uri="{C183D7F6-B498-43B3-948B-1728B52AA6E4}">
                <adec:decorative xmlns:adec="http://schemas.microsoft.com/office/drawing/2017/decorative" val="1"/>
              </a:ext>
            </a:extLst>
          </p:cNvPr>
          <p:cNvSpPr>
            <a:spLocks noGrp="1"/>
          </p:cNvSpPr>
          <p:nvPr>
            <p:ph type="title"/>
          </p:nvPr>
        </p:nvSpPr>
        <p:spPr>
          <a:xfrm>
            <a:off x="914400" y="246063"/>
            <a:ext cx="8088313" cy="668337"/>
          </a:xfrm>
        </p:spPr>
        <p:txBody>
          <a:bodyPr anchor="ctr">
            <a:noAutofit/>
          </a:bodyPr>
          <a:lstStyle/>
          <a:p>
            <a:pPr algn="ctr" eaLnBrk="1" hangingPunct="1"/>
            <a:r>
              <a:rPr lang="en-US" sz="2400" dirty="0">
                <a:solidFill>
                  <a:schemeClr val="tx2">
                    <a:satMod val="130000"/>
                  </a:schemeClr>
                </a:solidFill>
                <a:ea typeface="+mj-ea"/>
              </a:rPr>
              <a:t>Key Findings (1):  Percent of Participants </a:t>
            </a:r>
            <a:r>
              <a:rPr lang="en-US" sz="2400" u="sng" dirty="0">
                <a:solidFill>
                  <a:schemeClr val="tx2">
                    <a:satMod val="130000"/>
                  </a:schemeClr>
                </a:solidFill>
                <a:ea typeface="+mj-ea"/>
              </a:rPr>
              <a:t>Applying</a:t>
            </a:r>
            <a:r>
              <a:rPr lang="en-US" sz="2400" dirty="0">
                <a:solidFill>
                  <a:schemeClr val="tx2">
                    <a:satMod val="130000"/>
                  </a:schemeClr>
                </a:solidFill>
                <a:ea typeface="+mj-ea"/>
              </a:rPr>
              <a:t> for Disability Benefits within 12 Months After Enrollment</a:t>
            </a:r>
          </a:p>
        </p:txBody>
      </p:sp>
      <p:sp>
        <p:nvSpPr>
          <p:cNvPr id="5" name="Slide Number Placeholder 4">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38CCD255-E7F4-4219-A4D1-5362DD87628F}" type="slidenum">
              <a:rPr lang="en-US"/>
              <a:pPr>
                <a:defRPr/>
              </a:pPr>
              <a:t>12</a:t>
            </a:fld>
            <a:endParaRPr lang="en-US"/>
          </a:p>
        </p:txBody>
      </p:sp>
      <p:sp>
        <p:nvSpPr>
          <p:cNvPr id="1029" name="TextBox 10">
            <a:extLst>
              <a:ext uri="{C183D7F6-B498-43B3-948B-1728B52AA6E4}">
                <adec:decorative xmlns:adec="http://schemas.microsoft.com/office/drawing/2017/decorative" val="1"/>
              </a:ext>
            </a:extLst>
          </p:cNvPr>
          <p:cNvSpPr txBox="1">
            <a:spLocks noChangeArrowheads="1"/>
          </p:cNvSpPr>
          <p:nvPr/>
        </p:nvSpPr>
        <p:spPr bwMode="auto">
          <a:xfrm>
            <a:off x="379413" y="5319713"/>
            <a:ext cx="8308975" cy="830262"/>
          </a:xfrm>
          <a:prstGeom prst="rect">
            <a:avLst/>
          </a:prstGeom>
          <a:noFill/>
          <a:ln w="9525">
            <a:noFill/>
            <a:miter lim="800000"/>
            <a:headEnd/>
            <a:tailEnd/>
          </a:ln>
        </p:spPr>
        <p:txBody>
          <a:bodyPr>
            <a:spAutoFit/>
          </a:bodyPr>
          <a:lstStyle/>
          <a:p>
            <a:pPr marL="465138" indent="-465138" algn="just"/>
            <a:r>
              <a:rPr lang="en-US" sz="1600" dirty="0">
                <a:latin typeface="Arial" panose="020B0604020202020204" pitchFamily="34" charset="0"/>
                <a:cs typeface="Arial" panose="020B0604020202020204" pitchFamily="34" charset="0"/>
              </a:rPr>
              <a:t>Note: </a:t>
            </a:r>
            <a:r>
              <a:rPr lang="en-US" sz="1600" i="1" dirty="0">
                <a:latin typeface="Arial" panose="020B0604020202020204" pitchFamily="34" charset="0"/>
                <a:cs typeface="Arial" panose="020B0604020202020204" pitchFamily="34" charset="0"/>
              </a:rPr>
              <a:t>p</a:t>
            </a:r>
            <a:r>
              <a:rPr lang="en-US" sz="1600" dirty="0">
                <a:latin typeface="Arial" panose="020B0604020202020204" pitchFamily="34" charset="0"/>
                <a:cs typeface="Arial" panose="020B0604020202020204" pitchFamily="34" charset="0"/>
              </a:rPr>
              <a:t> = 0.03 (two states), p = 0.06 (Minnesota), p = 0.15 (Texas). Impact estimates are adjusted for demographic characteristics, withdrawals, enrollment year, mental and physical health scores, and history of SSA disability applications prior to enrollment. </a:t>
            </a:r>
          </a:p>
        </p:txBody>
      </p:sp>
      <p:graphicFrame>
        <p:nvGraphicFramePr>
          <p:cNvPr id="1026" name="Chart 5">
            <a:extLs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512225407"/>
              </p:ext>
            </p:extLst>
          </p:nvPr>
        </p:nvGraphicFramePr>
        <p:xfrm>
          <a:off x="406400" y="1076325"/>
          <a:ext cx="8450263" cy="4014788"/>
        </p:xfrm>
        <a:graphic>
          <a:graphicData uri="http://schemas.openxmlformats.org/presentationml/2006/ole">
            <mc:AlternateContent xmlns:mc="http://schemas.openxmlformats.org/markup-compatibility/2006">
              <mc:Choice xmlns:v="urn:schemas-microsoft-com:vml" Requires="v">
                <p:oleObj spid="_x0000_s1033" name="Worksheet" r:id="rId3" imgW="8448675" imgH="4010025" progId="Excel.Sheet.8">
                  <p:embed/>
                </p:oleObj>
              </mc:Choice>
              <mc:Fallback>
                <p:oleObj name="Worksheet" r:id="rId3" imgW="8448675" imgH="4010025" progId="Excel.Sheet.8">
                  <p:embed/>
                  <p:pic>
                    <p:nvPicPr>
                      <p:cNvPr id="1026" name="Char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1076325"/>
                        <a:ext cx="8450263" cy="401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Oval 5">
            <a:extLst>
              <a:ext uri="{C183D7F6-B498-43B3-948B-1728B52AA6E4}">
                <adec:decorative xmlns:adec="http://schemas.microsoft.com/office/drawing/2017/decorative" val="1"/>
              </a:ext>
            </a:extLst>
          </p:cNvPr>
          <p:cNvSpPr/>
          <p:nvPr/>
        </p:nvSpPr>
        <p:spPr>
          <a:xfrm>
            <a:off x="1198563" y="1279525"/>
            <a:ext cx="1747837" cy="1585913"/>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2">
            <a:extLst>
              <a:ext uri="{C183D7F6-B498-43B3-948B-1728B52AA6E4}">
                <adec:decorative xmlns:adec="http://schemas.microsoft.com/office/drawing/2017/decorative" val="1"/>
              </a:ext>
            </a:extLst>
          </p:cNvPr>
          <p:cNvSpPr>
            <a:spLocks noGrp="1"/>
          </p:cNvSpPr>
          <p:nvPr>
            <p:ph type="title"/>
          </p:nvPr>
        </p:nvSpPr>
        <p:spPr>
          <a:xfrm>
            <a:off x="996950" y="228600"/>
            <a:ext cx="8070850" cy="668337"/>
          </a:xfrm>
        </p:spPr>
        <p:txBody>
          <a:bodyPr anchor="ctr">
            <a:noAutofit/>
          </a:bodyPr>
          <a:lstStyle/>
          <a:p>
            <a:pPr algn="ctr" eaLnBrk="1" hangingPunct="1"/>
            <a:r>
              <a:rPr lang="en-US" sz="2400" dirty="0">
                <a:solidFill>
                  <a:schemeClr val="tx2">
                    <a:satMod val="130000"/>
                  </a:schemeClr>
                </a:solidFill>
                <a:ea typeface="+mj-ea"/>
              </a:rPr>
              <a:t>Key Findings (2):  Percent of Participants </a:t>
            </a:r>
            <a:r>
              <a:rPr lang="en-US" sz="2400" u="sng" dirty="0">
                <a:solidFill>
                  <a:schemeClr val="tx2">
                    <a:satMod val="130000"/>
                  </a:schemeClr>
                </a:solidFill>
                <a:ea typeface="+mj-ea"/>
              </a:rPr>
              <a:t>Receiving</a:t>
            </a:r>
            <a:r>
              <a:rPr lang="en-US" sz="2400" dirty="0">
                <a:solidFill>
                  <a:schemeClr val="tx2">
                    <a:satMod val="130000"/>
                  </a:schemeClr>
                </a:solidFill>
                <a:ea typeface="+mj-ea"/>
              </a:rPr>
              <a:t> SSA Benefits within 12 Months After Enrollment</a:t>
            </a:r>
          </a:p>
        </p:txBody>
      </p:sp>
      <p:sp>
        <p:nvSpPr>
          <p:cNvPr id="5" name="Slide Number Placeholder 4">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129CDF6E-A4D2-4946-9E32-BF87C784569C}" type="slidenum">
              <a:rPr lang="en-US"/>
              <a:pPr>
                <a:defRPr/>
              </a:pPr>
              <a:t>13</a:t>
            </a:fld>
            <a:endParaRPr lang="en-US"/>
          </a:p>
        </p:txBody>
      </p:sp>
      <p:sp>
        <p:nvSpPr>
          <p:cNvPr id="27653" name="TextBox 10">
            <a:extLst>
              <a:ext uri="{C183D7F6-B498-43B3-948B-1728B52AA6E4}">
                <adec:decorative xmlns:adec="http://schemas.microsoft.com/office/drawing/2017/decorative" val="1"/>
              </a:ext>
            </a:extLst>
          </p:cNvPr>
          <p:cNvSpPr txBox="1">
            <a:spLocks noChangeArrowheads="1"/>
          </p:cNvSpPr>
          <p:nvPr/>
        </p:nvSpPr>
        <p:spPr bwMode="auto">
          <a:xfrm>
            <a:off x="379413" y="5319713"/>
            <a:ext cx="8308975" cy="830262"/>
          </a:xfrm>
          <a:prstGeom prst="rect">
            <a:avLst/>
          </a:prstGeom>
          <a:noFill/>
          <a:ln w="9525">
            <a:noFill/>
            <a:miter lim="800000"/>
            <a:headEnd/>
            <a:tailEnd/>
          </a:ln>
        </p:spPr>
        <p:txBody>
          <a:bodyPr>
            <a:spAutoFit/>
          </a:bodyPr>
          <a:lstStyle/>
          <a:p>
            <a:pPr marL="465138" indent="-465138" algn="just"/>
            <a:r>
              <a:rPr lang="en-US" sz="1600" dirty="0">
                <a:latin typeface="Arial" panose="020B0604020202020204" pitchFamily="34" charset="0"/>
                <a:cs typeface="Arial" panose="020B0604020202020204" pitchFamily="34" charset="0"/>
              </a:rPr>
              <a:t>Note: </a:t>
            </a:r>
            <a:r>
              <a:rPr lang="en-US" sz="1600" i="1" dirty="0">
                <a:latin typeface="Arial" panose="020B0604020202020204" pitchFamily="34" charset="0"/>
                <a:cs typeface="Arial" panose="020B0604020202020204" pitchFamily="34" charset="0"/>
              </a:rPr>
              <a:t>p</a:t>
            </a:r>
            <a:r>
              <a:rPr lang="en-US" sz="1600" dirty="0">
                <a:latin typeface="Arial" panose="020B0604020202020204" pitchFamily="34" charset="0"/>
                <a:cs typeface="Arial" panose="020B0604020202020204" pitchFamily="34" charset="0"/>
              </a:rPr>
              <a:t> = 0.04 (two states), p = 0.70 (Minnesota), p = 0.03 (Texas). Impact estimates are adjusted for demographic characteristics, withdrawals, enrollment year, mental and physical health scores, and history of SSA benefits received prior to enrollment. </a:t>
            </a:r>
          </a:p>
        </p:txBody>
      </p:sp>
      <p:graphicFrame>
        <p:nvGraphicFramePr>
          <p:cNvPr id="27650" name="Chart 5">
            <a:extLs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126771801"/>
              </p:ext>
            </p:extLst>
          </p:nvPr>
        </p:nvGraphicFramePr>
        <p:xfrm>
          <a:off x="792163" y="1055688"/>
          <a:ext cx="7778750" cy="4006850"/>
        </p:xfrm>
        <a:graphic>
          <a:graphicData uri="http://schemas.openxmlformats.org/presentationml/2006/ole">
            <mc:AlternateContent xmlns:mc="http://schemas.openxmlformats.org/markup-compatibility/2006">
              <mc:Choice xmlns:v="urn:schemas-microsoft-com:vml" Requires="v">
                <p:oleObj spid="_x0000_s2057" name="Worksheet" r:id="rId3" imgW="8201025" imgH="4448175" progId="Excel.Sheet.8">
                  <p:embed/>
                </p:oleObj>
              </mc:Choice>
              <mc:Fallback>
                <p:oleObj name="Worksheet" r:id="rId3" imgW="8201025" imgH="4448175" progId="Excel.Sheet.8">
                  <p:embed/>
                  <p:pic>
                    <p:nvPicPr>
                      <p:cNvPr id="27650" name="Char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163" y="1055688"/>
                        <a:ext cx="7778750" cy="400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Oval 6">
            <a:extLst>
              <a:ext uri="{C183D7F6-B498-43B3-948B-1728B52AA6E4}">
                <adec:decorative xmlns:adec="http://schemas.microsoft.com/office/drawing/2017/decorative" val="1"/>
              </a:ext>
            </a:extLst>
          </p:cNvPr>
          <p:cNvSpPr/>
          <p:nvPr/>
        </p:nvSpPr>
        <p:spPr>
          <a:xfrm>
            <a:off x="1381125" y="1625600"/>
            <a:ext cx="1747838" cy="158432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00"/>
              </a:solidFill>
            </a:endParaRPr>
          </a:p>
        </p:txBody>
      </p:sp>
      <p:sp>
        <p:nvSpPr>
          <p:cNvPr id="8" name="Oval 7">
            <a:extLst>
              <a:ext uri="{C183D7F6-B498-43B3-948B-1728B52AA6E4}">
                <adec:decorative xmlns:adec="http://schemas.microsoft.com/office/drawing/2017/decorative" val="1"/>
              </a:ext>
            </a:extLst>
          </p:cNvPr>
          <p:cNvSpPr/>
          <p:nvPr/>
        </p:nvSpPr>
        <p:spPr>
          <a:xfrm>
            <a:off x="5253038" y="1219200"/>
            <a:ext cx="1747837" cy="173672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2">
            <a:extLst>
              <a:ext uri="{C183D7F6-B498-43B3-948B-1728B52AA6E4}">
                <adec:decorative xmlns:adec="http://schemas.microsoft.com/office/drawing/2017/decorative" val="1"/>
              </a:ext>
            </a:extLst>
          </p:cNvPr>
          <p:cNvSpPr>
            <a:spLocks noGrp="1"/>
          </p:cNvSpPr>
          <p:nvPr>
            <p:ph type="title"/>
          </p:nvPr>
        </p:nvSpPr>
        <p:spPr>
          <a:xfrm>
            <a:off x="381000" y="228600"/>
            <a:ext cx="9029700" cy="668337"/>
          </a:xfrm>
        </p:spPr>
        <p:txBody>
          <a:bodyPr anchor="ctr">
            <a:noAutofit/>
          </a:bodyPr>
          <a:lstStyle/>
          <a:p>
            <a:pPr algn="ctr" eaLnBrk="1" hangingPunct="1"/>
            <a:r>
              <a:rPr lang="en-US" sz="2400" dirty="0">
                <a:solidFill>
                  <a:schemeClr val="tx2">
                    <a:satMod val="130000"/>
                  </a:schemeClr>
                </a:solidFill>
                <a:ea typeface="+mj-ea"/>
              </a:rPr>
              <a:t>Key Findings (3):  Percent of Participants Who Were </a:t>
            </a:r>
            <a:br>
              <a:rPr lang="en-US" sz="2400" dirty="0">
                <a:solidFill>
                  <a:schemeClr val="tx2">
                    <a:satMod val="130000"/>
                  </a:schemeClr>
                </a:solidFill>
                <a:ea typeface="+mj-ea"/>
              </a:rPr>
            </a:br>
            <a:r>
              <a:rPr lang="en-US" sz="2400" dirty="0">
                <a:solidFill>
                  <a:schemeClr val="tx2">
                    <a:satMod val="130000"/>
                  </a:schemeClr>
                </a:solidFill>
                <a:ea typeface="+mj-ea"/>
              </a:rPr>
              <a:t>Employed 24 Months After Enrollment</a:t>
            </a:r>
          </a:p>
        </p:txBody>
      </p:sp>
      <p:sp>
        <p:nvSpPr>
          <p:cNvPr id="5" name="Slide Number Placeholder 4">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F37DEAFF-9E91-403F-9D63-A67EEC69158E}" type="slidenum">
              <a:rPr lang="en-US"/>
              <a:pPr>
                <a:defRPr/>
              </a:pPr>
              <a:t>14</a:t>
            </a:fld>
            <a:endParaRPr lang="en-US"/>
          </a:p>
        </p:txBody>
      </p:sp>
      <p:sp>
        <p:nvSpPr>
          <p:cNvPr id="2053" name="TextBox 7">
            <a:extLst>
              <a:ext uri="{C183D7F6-B498-43B3-948B-1728B52AA6E4}">
                <adec:decorative xmlns:adec="http://schemas.microsoft.com/office/drawing/2017/decorative" val="1"/>
              </a:ext>
            </a:extLst>
          </p:cNvPr>
          <p:cNvSpPr txBox="1">
            <a:spLocks noChangeArrowheads="1"/>
          </p:cNvSpPr>
          <p:nvPr/>
        </p:nvSpPr>
        <p:spPr bwMode="auto">
          <a:xfrm>
            <a:off x="608013" y="5197475"/>
            <a:ext cx="8086725" cy="1077913"/>
          </a:xfrm>
          <a:prstGeom prst="rect">
            <a:avLst/>
          </a:prstGeom>
          <a:noFill/>
          <a:ln w="9525">
            <a:noFill/>
            <a:miter lim="800000"/>
            <a:headEnd/>
            <a:tailEnd/>
          </a:ln>
        </p:spPr>
        <p:txBody>
          <a:bodyPr>
            <a:spAutoFit/>
          </a:bodyPr>
          <a:lstStyle/>
          <a:p>
            <a:pPr marL="465138" indent="-465138" algn="just"/>
            <a:r>
              <a:rPr lang="en-US" sz="1600" dirty="0">
                <a:latin typeface="Arial" panose="020B0604020202020204" pitchFamily="34" charset="0"/>
                <a:cs typeface="Arial" panose="020B0604020202020204" pitchFamily="34" charset="0"/>
              </a:rPr>
              <a:t>Note: p =  0.86 (two states), p = 0.96 (Minnesota), p = 0.67 (Texas). Impact estimates are adjusted for demographic characteristics, withdrawals, enrollment year, mental and physical health scores, and employment status at time of enrollment. Results are weighted for survey non-response.</a:t>
            </a:r>
          </a:p>
        </p:txBody>
      </p:sp>
      <p:graphicFrame>
        <p:nvGraphicFramePr>
          <p:cNvPr id="2050" name="Chart 5">
            <a:extLs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764966625"/>
              </p:ext>
            </p:extLst>
          </p:nvPr>
        </p:nvGraphicFramePr>
        <p:xfrm>
          <a:off x="731838" y="1096963"/>
          <a:ext cx="7904162" cy="4043362"/>
        </p:xfrm>
        <a:graphic>
          <a:graphicData uri="http://schemas.openxmlformats.org/presentationml/2006/ole">
            <mc:AlternateContent xmlns:mc="http://schemas.openxmlformats.org/markup-compatibility/2006">
              <mc:Choice xmlns:v="urn:schemas-microsoft-com:vml" Requires="v">
                <p:oleObj spid="_x0000_s3081" name="Worksheet" r:id="rId3" imgW="8201025" imgH="4457700" progId="Excel.Sheet.8">
                  <p:embed/>
                </p:oleObj>
              </mc:Choice>
              <mc:Fallback>
                <p:oleObj name="Worksheet" r:id="rId3" imgW="8201025" imgH="4457700" progId="Excel.Sheet.8">
                  <p:embed/>
                  <p:pic>
                    <p:nvPicPr>
                      <p:cNvPr id="2050" name="Char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838" y="1096963"/>
                        <a:ext cx="7904162" cy="4043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2"/>
          <p:cNvSpPr>
            <a:spLocks noGrp="1"/>
          </p:cNvSpPr>
          <p:nvPr>
            <p:ph type="title"/>
          </p:nvPr>
        </p:nvSpPr>
        <p:spPr>
          <a:xfrm>
            <a:off x="522287" y="169863"/>
            <a:ext cx="8545513" cy="668337"/>
          </a:xfrm>
        </p:spPr>
        <p:txBody>
          <a:bodyPr anchor="ctr">
            <a:noAutofit/>
          </a:bodyPr>
          <a:lstStyle/>
          <a:p>
            <a:pPr algn="ctr" eaLnBrk="1" hangingPunct="1"/>
            <a:r>
              <a:rPr lang="en-US" sz="2400" dirty="0">
                <a:solidFill>
                  <a:schemeClr val="tx2">
                    <a:satMod val="130000"/>
                  </a:schemeClr>
                </a:solidFill>
                <a:ea typeface="+mj-ea"/>
              </a:rPr>
              <a:t>Key Findings (4):  Self-Reported SF-12 Mental Health Score 24 Months After Enrollment</a:t>
            </a:r>
          </a:p>
        </p:txBody>
      </p:sp>
      <p:sp>
        <p:nvSpPr>
          <p:cNvPr id="5" name="Slide Number Placeholder 4"/>
          <p:cNvSpPr>
            <a:spLocks noGrp="1"/>
          </p:cNvSpPr>
          <p:nvPr>
            <p:ph type="sldNum" sz="quarter" idx="14"/>
          </p:nvPr>
        </p:nvSpPr>
        <p:spPr/>
        <p:txBody>
          <a:bodyPr/>
          <a:lstStyle/>
          <a:p>
            <a:pPr>
              <a:defRPr/>
            </a:pPr>
            <a:fld id="{70A09FFC-098E-44B2-AF5D-CAC8A0A421F7}" type="slidenum">
              <a:rPr lang="en-US"/>
              <a:pPr>
                <a:defRPr/>
              </a:pPr>
              <a:t>15</a:t>
            </a:fld>
            <a:endParaRPr lang="en-US"/>
          </a:p>
        </p:txBody>
      </p:sp>
      <p:sp>
        <p:nvSpPr>
          <p:cNvPr id="3077" name="TextBox 9"/>
          <p:cNvSpPr txBox="1">
            <a:spLocks noChangeArrowheads="1"/>
          </p:cNvSpPr>
          <p:nvPr/>
        </p:nvSpPr>
        <p:spPr bwMode="auto">
          <a:xfrm>
            <a:off x="53975" y="5133975"/>
            <a:ext cx="8967788" cy="1077913"/>
          </a:xfrm>
          <a:prstGeom prst="rect">
            <a:avLst/>
          </a:prstGeom>
          <a:noFill/>
          <a:ln w="9525">
            <a:noFill/>
            <a:miter lim="800000"/>
            <a:headEnd/>
            <a:tailEnd/>
          </a:ln>
        </p:spPr>
        <p:txBody>
          <a:bodyPr>
            <a:spAutoFit/>
          </a:bodyPr>
          <a:lstStyle/>
          <a:p>
            <a:pPr marL="465138" indent="-465138" algn="just"/>
            <a:r>
              <a:rPr lang="en-US" sz="1600" dirty="0">
                <a:latin typeface="Arial" panose="020B0604020202020204" pitchFamily="34" charset="0"/>
                <a:cs typeface="Arial" panose="020B0604020202020204" pitchFamily="34" charset="0"/>
              </a:rPr>
              <a:t>Note: </a:t>
            </a:r>
            <a:r>
              <a:rPr lang="en-US" sz="1600" i="1" dirty="0">
                <a:latin typeface="Arial" panose="020B0604020202020204" pitchFamily="34" charset="0"/>
                <a:cs typeface="Arial" panose="020B0604020202020204" pitchFamily="34" charset="0"/>
              </a:rPr>
              <a:t>p</a:t>
            </a:r>
            <a:r>
              <a:rPr lang="en-US" sz="1600" dirty="0">
                <a:latin typeface="Arial" panose="020B0604020202020204" pitchFamily="34" charset="0"/>
                <a:cs typeface="Arial" panose="020B0604020202020204" pitchFamily="34" charset="0"/>
              </a:rPr>
              <a:t> =  0.42 (two states), p = 0.03 (Minnesota), p = 0.56 (Texas). Impact estimates adjusted for demographic characteristics, withdrawals, enrollment year, and baseline health scores. Results weighted for survey non-response. SF-12 scores are population norm-based at 50, the nationwide average. Lower scores indicate worse functioning or status.</a:t>
            </a:r>
          </a:p>
        </p:txBody>
      </p:sp>
      <p:graphicFrame>
        <p:nvGraphicFramePr>
          <p:cNvPr id="3074" name="Chart 5" descr="A bar graph showing the difference in scores between the treatment and control groups. Treatment group scored 48.6 for both states combined, 39.6 for Minnesota, and 51.2 for Texas. Control group scored 48.2 for both states combined, 37.3 for Minnesota, and 51.6 for Texas."/>
          <p:cNvGraphicFramePr>
            <a:graphicFrameLocks/>
          </p:cNvGraphicFramePr>
          <p:nvPr>
            <p:extLst>
              <p:ext uri="{D42A27DB-BD31-4B8C-83A1-F6EECF244321}">
                <p14:modId xmlns:p14="http://schemas.microsoft.com/office/powerpoint/2010/main" val="4258753989"/>
              </p:ext>
            </p:extLst>
          </p:nvPr>
        </p:nvGraphicFramePr>
        <p:xfrm>
          <a:off x="669925" y="923925"/>
          <a:ext cx="8012113" cy="4257675"/>
        </p:xfrm>
        <a:graphic>
          <a:graphicData uri="http://schemas.openxmlformats.org/presentationml/2006/ole">
            <mc:AlternateContent xmlns:mc="http://schemas.openxmlformats.org/markup-compatibility/2006">
              <mc:Choice xmlns:v="urn:schemas-microsoft-com:vml" Requires="v">
                <p:oleObj spid="_x0000_s4105" name="Worksheet" r:id="rId3" imgW="8172450" imgH="4410075" progId="Excel.Sheet.8">
                  <p:embed/>
                </p:oleObj>
              </mc:Choice>
              <mc:Fallback>
                <p:oleObj name="Worksheet" r:id="rId3" imgW="8172450" imgH="4410075" progId="Excel.Sheet.8">
                  <p:embed/>
                  <p:pic>
                    <p:nvPicPr>
                      <p:cNvPr id="3074" name="Char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925" y="923925"/>
                        <a:ext cx="8012113" cy="425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Oval 5">
            <a:extLst>
              <a:ext uri="{C183D7F6-B498-43B3-948B-1728B52AA6E4}">
                <adec:decorative xmlns:adec="http://schemas.microsoft.com/office/drawing/2017/decorative" val="1"/>
              </a:ext>
            </a:extLst>
          </p:cNvPr>
          <p:cNvSpPr/>
          <p:nvPr/>
        </p:nvSpPr>
        <p:spPr>
          <a:xfrm>
            <a:off x="3352800" y="2581275"/>
            <a:ext cx="1757363" cy="1046163"/>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3"/>
          </p:nvPr>
        </p:nvSpPr>
        <p:spPr>
          <a:xfrm>
            <a:off x="1066800" y="1524000"/>
            <a:ext cx="8158163" cy="4606925"/>
          </a:xfrm>
        </p:spPr>
        <p:txBody>
          <a:bodyPr/>
          <a:lstStyle/>
          <a:p>
            <a:pPr eaLnBrk="1" hangingPunct="1">
              <a:defRPr/>
            </a:pPr>
            <a:r>
              <a:rPr sz="2800" dirty="0"/>
              <a:t>Early interventions reduced applications for </a:t>
            </a:r>
            <a:r>
              <a:rPr sz="2800" u="sng" dirty="0"/>
              <a:t>and</a:t>
            </a:r>
            <a:r>
              <a:rPr sz="2800" dirty="0"/>
              <a:t> receipt of SSA benefits after 12 months</a:t>
            </a:r>
            <a:r>
              <a:rPr lang="en-US" sz="2800" dirty="0"/>
              <a:t> across both states</a:t>
            </a:r>
            <a:r>
              <a:rPr sz="2800" dirty="0"/>
              <a:t>.</a:t>
            </a:r>
          </a:p>
          <a:p>
            <a:pPr marL="342900" lvl="1" indent="-342900" eaLnBrk="1" hangingPunct="1">
              <a:spcBef>
                <a:spcPts val="2200"/>
              </a:spcBef>
              <a:buSzPct val="125000"/>
              <a:buFont typeface="Wingdings" pitchFamily="2" charset="2"/>
              <a:buChar char="§"/>
              <a:defRPr/>
            </a:pPr>
            <a:r>
              <a:rPr lang="en-US" sz="2800" dirty="0"/>
              <a:t>However, early interventions did not have any significant</a:t>
            </a:r>
            <a:r>
              <a:rPr lang="en-US" sz="2800" dirty="0">
                <a:ea typeface="+mj-ea"/>
              </a:rPr>
              <a:t> impact (24 months) on employment retention.</a:t>
            </a:r>
            <a:r>
              <a:rPr lang="en-US" sz="2800" dirty="0"/>
              <a:t> </a:t>
            </a:r>
          </a:p>
          <a:p>
            <a:pPr marL="342900" lvl="1" indent="-342900" eaLnBrk="1" hangingPunct="1">
              <a:spcBef>
                <a:spcPts val="2200"/>
              </a:spcBef>
              <a:buSzPct val="125000"/>
              <a:buFont typeface="Wingdings" pitchFamily="2" charset="2"/>
              <a:buChar char="§"/>
              <a:defRPr/>
            </a:pPr>
            <a:r>
              <a:rPr lang="en-US" sz="2800" dirty="0"/>
              <a:t>Participants in Minnesota’s treatment group experienced a relative improvement in mental health scores after 24 months. </a:t>
            </a:r>
          </a:p>
          <a:p>
            <a:pPr marL="342900" lvl="1" indent="-342900" eaLnBrk="1" hangingPunct="1">
              <a:spcBef>
                <a:spcPts val="2200"/>
              </a:spcBef>
              <a:buSzPct val="125000"/>
              <a:buFont typeface="Wingdings" pitchFamily="2" charset="2"/>
              <a:buChar char="§"/>
              <a:defRPr/>
            </a:pPr>
            <a:endParaRPr lang="en-US" sz="2800" dirty="0">
              <a:ea typeface="+mj-ea"/>
            </a:endParaRPr>
          </a:p>
          <a:p>
            <a:pPr marL="342900" lvl="1" indent="-342900" eaLnBrk="1" hangingPunct="1">
              <a:spcBef>
                <a:spcPts val="2200"/>
              </a:spcBef>
              <a:buSzPct val="125000"/>
              <a:buFont typeface="Wingdings" pitchFamily="2" charset="2"/>
              <a:buChar char="§"/>
              <a:defRPr/>
            </a:pPr>
            <a:endParaRPr lang="en-US" sz="2400" dirty="0"/>
          </a:p>
        </p:txBody>
      </p:sp>
      <p:sp>
        <p:nvSpPr>
          <p:cNvPr id="32770" name="Title 2">
            <a:extLst>
              <a:ext uri="{C183D7F6-B498-43B3-948B-1728B52AA6E4}">
                <adec:decorative xmlns:adec="http://schemas.microsoft.com/office/drawing/2017/decorative" val="1"/>
              </a:ext>
            </a:extLst>
          </p:cNvPr>
          <p:cNvSpPr>
            <a:spLocks noGrp="1"/>
          </p:cNvSpPr>
          <p:nvPr>
            <p:ph type="title"/>
          </p:nvPr>
        </p:nvSpPr>
        <p:spPr>
          <a:xfrm>
            <a:off x="985837" y="246063"/>
            <a:ext cx="7396163" cy="668337"/>
          </a:xfrm>
        </p:spPr>
        <p:txBody>
          <a:bodyPr anchor="ctr">
            <a:noAutofit/>
          </a:bodyPr>
          <a:lstStyle/>
          <a:p>
            <a:pPr algn="ctr" eaLnBrk="1" hangingPunct="1"/>
            <a:r>
              <a:rPr lang="en-US" sz="3200" dirty="0">
                <a:solidFill>
                  <a:schemeClr val="tx2">
                    <a:satMod val="130000"/>
                  </a:schemeClr>
                </a:solidFill>
                <a:ea typeface="+mj-ea"/>
              </a:rPr>
              <a:t>Summary of Key Findings</a:t>
            </a:r>
            <a:br>
              <a:rPr lang="en-US" sz="3200" dirty="0">
                <a:solidFill>
                  <a:schemeClr val="tx2">
                    <a:satMod val="130000"/>
                  </a:schemeClr>
                </a:solidFill>
                <a:ea typeface="+mj-ea"/>
              </a:rPr>
            </a:br>
            <a:r>
              <a:rPr lang="en-US" sz="3200" b="0" dirty="0">
                <a:solidFill>
                  <a:schemeClr val="tx2">
                    <a:satMod val="130000"/>
                  </a:schemeClr>
                </a:solidFill>
                <a:ea typeface="+mj-ea"/>
              </a:rPr>
              <a:t>(Gimm et al. 2011; Gimm et al. 2014)</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6EA20E5F-D86A-44CA-9CE0-302290EA33F6}"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3"/>
          </p:nvPr>
        </p:nvSpPr>
        <p:spPr>
          <a:xfrm>
            <a:off x="974725" y="1423988"/>
            <a:ext cx="7940675" cy="4900612"/>
          </a:xfrm>
        </p:spPr>
        <p:txBody>
          <a:bodyPr/>
          <a:lstStyle/>
          <a:p>
            <a:pPr eaLnBrk="1" hangingPunct="1">
              <a:defRPr/>
            </a:pPr>
            <a:r>
              <a:rPr dirty="0"/>
              <a:t>Early intervention programs can be effective in preventing or delaying applications </a:t>
            </a:r>
            <a:r>
              <a:rPr u="sng" dirty="0"/>
              <a:t>and</a:t>
            </a:r>
            <a:r>
              <a:rPr dirty="0"/>
              <a:t> receipt of SSA disability benefits within 12 months.</a:t>
            </a:r>
            <a:endParaRPr lang="en-US" dirty="0"/>
          </a:p>
          <a:p>
            <a:pPr lvl="2" eaLnBrk="1" hangingPunct="1">
              <a:defRPr/>
            </a:pPr>
            <a:endParaRPr dirty="0"/>
          </a:p>
          <a:p>
            <a:pPr eaLnBrk="1" hangingPunct="1">
              <a:defRPr/>
            </a:pPr>
            <a:r>
              <a:rPr dirty="0"/>
              <a:t>Can benefit adults with mental health conditions, if intervention focus is on vulnerable working adults at risk of applying for SSA benefits.</a:t>
            </a:r>
          </a:p>
          <a:p>
            <a:pPr marL="342900" lvl="1" indent="-342900" eaLnBrk="1" hangingPunct="1">
              <a:spcBef>
                <a:spcPts val="2200"/>
              </a:spcBef>
              <a:buSzPct val="125000"/>
              <a:buFont typeface="Wingdings" pitchFamily="2" charset="2"/>
              <a:buChar char="§"/>
              <a:defRPr/>
            </a:pPr>
            <a:r>
              <a:rPr lang="en-US" sz="2400" dirty="0">
                <a:ea typeface="+mj-ea"/>
              </a:rPr>
              <a:t>Model suggests the vital role of navigators and person-centered case managers as well as the availability of “wraparound” services for individuals with basic, existing coverage.</a:t>
            </a:r>
          </a:p>
          <a:p>
            <a:pPr eaLnBrk="1" hangingPunct="1">
              <a:defRPr/>
            </a:pPr>
            <a:endParaRPr dirty="0"/>
          </a:p>
          <a:p>
            <a:pPr eaLnBrk="1" hangingPunct="1">
              <a:defRPr/>
            </a:pPr>
            <a:endParaRPr dirty="0"/>
          </a:p>
        </p:txBody>
      </p:sp>
      <p:sp>
        <p:nvSpPr>
          <p:cNvPr id="33794" name="Title 2">
            <a:extLst>
              <a:ext uri="{C183D7F6-B498-43B3-948B-1728B52AA6E4}">
                <adec:decorative xmlns:adec="http://schemas.microsoft.com/office/drawing/2017/decorative" val="1"/>
              </a:ext>
            </a:extLst>
          </p:cNvPr>
          <p:cNvSpPr>
            <a:spLocks noGrp="1"/>
          </p:cNvSpPr>
          <p:nvPr>
            <p:ph type="title"/>
          </p:nvPr>
        </p:nvSpPr>
        <p:spPr>
          <a:xfrm>
            <a:off x="1138237" y="322263"/>
            <a:ext cx="7396163" cy="668337"/>
          </a:xfrm>
        </p:spPr>
        <p:txBody>
          <a:bodyPr anchor="ctr">
            <a:noAutofit/>
          </a:bodyPr>
          <a:lstStyle/>
          <a:p>
            <a:pPr algn="ctr" eaLnBrk="1" hangingPunct="1"/>
            <a:r>
              <a:rPr lang="en-US" sz="3200" dirty="0">
                <a:solidFill>
                  <a:schemeClr val="tx2">
                    <a:satMod val="130000"/>
                  </a:schemeClr>
                </a:solidFill>
                <a:ea typeface="+mj-ea"/>
              </a:rPr>
              <a:t>Policy Implications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775CD909-FAE0-4561-B5FD-249412253E66}"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a:extLst>
              <a:ext uri="{FF2B5EF4-FFF2-40B4-BE49-F238E27FC236}">
                <a16:creationId xmlns:a16="http://schemas.microsoft.com/office/drawing/2014/main" id="{524F7334-3F70-5F45-8603-DA4074862359}"/>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a:defRPr/>
            </a:pPr>
            <a:r>
              <a:rPr lang="en-US" altLang="en-US" sz="4000" b="1" dirty="0">
                <a:effectLst>
                  <a:outerShdw blurRad="38100" dist="38100" dir="2700000" algn="tl">
                    <a:srgbClr val="C0C0C0"/>
                  </a:outerShdw>
                </a:effectLst>
              </a:rPr>
              <a:t>Thank You!</a:t>
            </a:r>
          </a:p>
        </p:txBody>
      </p:sp>
      <p:sp>
        <p:nvSpPr>
          <p:cNvPr id="54274" name="Rectangle 3">
            <a:extLst>
              <a:ext uri="{FF2B5EF4-FFF2-40B4-BE49-F238E27FC236}">
                <a16:creationId xmlns:a16="http://schemas.microsoft.com/office/drawing/2014/main" id="{CA1747DB-BF11-4D4F-AA72-31FA69B3926C}"/>
              </a:ext>
            </a:extLst>
          </p:cNvPr>
          <p:cNvSpPr>
            <a:spLocks noGrp="1"/>
          </p:cNvSpPr>
          <p:nvPr>
            <p:ph type="body" idx="1"/>
          </p:nvPr>
        </p:nvSpPr>
        <p:spPr>
          <a:xfrm>
            <a:off x="1295400" y="1828800"/>
            <a:ext cx="7499350" cy="4800600"/>
          </a:xfrm>
        </p:spPr>
        <p:txBody>
          <a:bodyPr/>
          <a:lstStyle/>
          <a:p>
            <a:pPr marL="82550" indent="0">
              <a:lnSpc>
                <a:spcPct val="90000"/>
              </a:lnSpc>
              <a:buNone/>
              <a:defRPr/>
            </a:pPr>
            <a:r>
              <a:rPr lang="en-US" altLang="en-US" dirty="0"/>
              <a:t>Questions can be sent to….</a:t>
            </a:r>
          </a:p>
          <a:p>
            <a:pPr marL="82550" indent="0">
              <a:lnSpc>
                <a:spcPct val="90000"/>
              </a:lnSpc>
              <a:buNone/>
              <a:defRPr/>
            </a:pPr>
            <a:r>
              <a:rPr lang="en-US" altLang="en-US" dirty="0"/>
              <a:t>	</a:t>
            </a:r>
          </a:p>
          <a:p>
            <a:pPr marL="82550" indent="0">
              <a:lnSpc>
                <a:spcPct val="90000"/>
              </a:lnSpc>
              <a:buNone/>
              <a:defRPr/>
            </a:pPr>
            <a:r>
              <a:rPr lang="en-US" altLang="en-US" dirty="0"/>
              <a:t>Gilbert Gimm, PhD</a:t>
            </a:r>
          </a:p>
          <a:p>
            <a:pPr marL="82550" indent="0">
              <a:lnSpc>
                <a:spcPct val="90000"/>
              </a:lnSpc>
              <a:buNone/>
              <a:defRPr/>
            </a:pPr>
            <a:r>
              <a:rPr lang="en-US" altLang="en-US" dirty="0"/>
              <a:t>Associate Professor</a:t>
            </a:r>
          </a:p>
          <a:p>
            <a:pPr marL="82550" indent="0">
              <a:lnSpc>
                <a:spcPct val="90000"/>
              </a:lnSpc>
              <a:buNone/>
              <a:defRPr/>
            </a:pPr>
            <a:r>
              <a:rPr lang="en-US" altLang="en-US" dirty="0"/>
              <a:t>George Mason University</a:t>
            </a:r>
          </a:p>
          <a:p>
            <a:pPr marL="82550" indent="0">
              <a:lnSpc>
                <a:spcPct val="90000"/>
              </a:lnSpc>
              <a:buNone/>
              <a:defRPr/>
            </a:pPr>
            <a:endParaRPr lang="en-US" altLang="en-US" dirty="0"/>
          </a:p>
          <a:p>
            <a:pPr marL="82550" indent="0">
              <a:lnSpc>
                <a:spcPct val="90000"/>
              </a:lnSpc>
              <a:buNone/>
              <a:defRPr/>
            </a:pPr>
            <a:r>
              <a:rPr lang="en-US" altLang="en-US" dirty="0"/>
              <a:t>Email -</a:t>
            </a:r>
            <a:r>
              <a:rPr lang="en-US" altLang="en-US" dirty="0">
                <a:solidFill>
                  <a:srgbClr val="C00000"/>
                </a:solidFill>
              </a:rPr>
              <a:t> </a:t>
            </a:r>
            <a:r>
              <a:rPr lang="en-US" altLang="en-US" dirty="0">
                <a:solidFill>
                  <a:srgbClr val="C00000"/>
                </a:solidFill>
                <a:hlinkClick r:id="rId3"/>
              </a:rPr>
              <a:t>ggimm@gmu.edu</a:t>
            </a:r>
            <a:endParaRPr lang="en-US" altLang="en-US" dirty="0">
              <a:solidFill>
                <a:srgbClr val="C00000"/>
              </a:solidFill>
            </a:endParaRPr>
          </a:p>
          <a:p>
            <a:pPr marL="82550" indent="0">
              <a:lnSpc>
                <a:spcPct val="90000"/>
              </a:lnSpc>
              <a:buNone/>
              <a:defRPr/>
            </a:pPr>
            <a:r>
              <a:rPr lang="en-US" altLang="en-US" dirty="0"/>
              <a:t>	</a:t>
            </a:r>
          </a:p>
          <a:p>
            <a:pPr lvl="1">
              <a:lnSpc>
                <a:spcPct val="90000"/>
              </a:lnSpc>
              <a:defRPr/>
            </a:pPr>
            <a:endParaRPr lang="en-US" altLang="en-US" dirty="0"/>
          </a:p>
          <a:p>
            <a:pPr lvl="4">
              <a:lnSpc>
                <a:spcPct val="90000"/>
              </a:lnSpc>
              <a:defRPr/>
            </a:pPr>
            <a:endParaRPr lang="en-US" altLang="en-US" sz="1600" dirty="0"/>
          </a:p>
          <a:p>
            <a:pPr lvl="1">
              <a:lnSpc>
                <a:spcPct val="90000"/>
              </a:lnSpc>
              <a:defRPr/>
            </a:pPr>
            <a:endParaRPr lang="en-US" altLang="en-US" dirty="0">
              <a:solidFill>
                <a:srgbClr val="0000FF"/>
              </a:solidFill>
            </a:endParaRPr>
          </a:p>
          <a:p>
            <a:pPr lvl="4">
              <a:lnSpc>
                <a:spcPct val="90000"/>
              </a:lnSpc>
              <a:defRPr/>
            </a:pPr>
            <a:endParaRPr lang="en-US" altLang="en-US" sz="1600" dirty="0"/>
          </a:p>
        </p:txBody>
      </p:sp>
      <p:pic>
        <p:nvPicPr>
          <p:cNvPr id="4" name="Picture 3" descr="An emoji. Its meaning is ambiguous. ">
            <a:extLst>
              <a:ext uri="{FF2B5EF4-FFF2-40B4-BE49-F238E27FC236}">
                <a16:creationId xmlns:a16="http://schemas.microsoft.com/office/drawing/2014/main" id="{6C9EA1D4-DE24-534C-98E7-145A5BD17A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3938" y="228600"/>
            <a:ext cx="146526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985837" y="228600"/>
            <a:ext cx="7396163" cy="668337"/>
          </a:xfrm>
        </p:spPr>
        <p:txBody>
          <a:bodyPr>
            <a:normAutofit/>
          </a:bodyPr>
          <a:lstStyle/>
          <a:p>
            <a:pPr algn="ctr" eaLnBrk="1" hangingPunct="1"/>
            <a:r>
              <a:rPr lang="en-US" sz="3600" dirty="0">
                <a:solidFill>
                  <a:schemeClr val="tx2">
                    <a:satMod val="130000"/>
                  </a:schemeClr>
                </a:solidFill>
                <a:latin typeface="Arial" charset="0"/>
                <a:ea typeface="+mj-ea"/>
                <a:cs typeface="Arial" charset="0"/>
              </a:rPr>
              <a:t>DMIE Policy Context</a:t>
            </a:r>
          </a:p>
        </p:txBody>
      </p:sp>
      <p:sp>
        <p:nvSpPr>
          <p:cNvPr id="4" name="Slide Number Placeholder 3"/>
          <p:cNvSpPr>
            <a:spLocks noGrp="1"/>
          </p:cNvSpPr>
          <p:nvPr>
            <p:ph type="sldNum" sz="quarter" idx="14"/>
          </p:nvPr>
        </p:nvSpPr>
        <p:spPr/>
        <p:txBody>
          <a:bodyPr/>
          <a:lstStyle/>
          <a:p>
            <a:pPr>
              <a:defRPr/>
            </a:pPr>
            <a:fld id="{BD8BFA3A-EA2A-4E96-B943-5C143AC5EF54}" type="slidenum">
              <a:rPr lang="en-US"/>
              <a:pPr>
                <a:defRPr/>
              </a:pPr>
              <a:t>2</a:t>
            </a:fld>
            <a:endParaRPr lang="en-US"/>
          </a:p>
        </p:txBody>
      </p:sp>
      <p:sp>
        <p:nvSpPr>
          <p:cNvPr id="2" name="Content Placeholder 1"/>
          <p:cNvSpPr>
            <a:spLocks noGrp="1"/>
          </p:cNvSpPr>
          <p:nvPr>
            <p:ph idx="13"/>
          </p:nvPr>
        </p:nvSpPr>
        <p:spPr>
          <a:xfrm>
            <a:off x="838200" y="1284287"/>
            <a:ext cx="8229600" cy="4811713"/>
          </a:xfrm>
        </p:spPr>
        <p:txBody>
          <a:bodyPr/>
          <a:lstStyle/>
          <a:p>
            <a:pPr eaLnBrk="1" hangingPunct="1">
              <a:defRPr/>
            </a:pPr>
            <a:r>
              <a:rPr sz="2800" dirty="0"/>
              <a:t>Authorized by Congress in the 1999 Ticket to Work and Work Incentives Improvement Act </a:t>
            </a:r>
          </a:p>
          <a:p>
            <a:pPr lvl="1" eaLnBrk="1" hangingPunct="1">
              <a:defRPr/>
            </a:pPr>
            <a:r>
              <a:rPr lang="en-US" b="0" dirty="0"/>
              <a:t>Goal: to t</a:t>
            </a:r>
            <a:r>
              <a:rPr b="0" dirty="0"/>
              <a:t>est whether a program of medical assistance and other supports can prevent dependence on federal disability benefits and improve </a:t>
            </a:r>
            <a:r>
              <a:rPr lang="en-US" b="0" dirty="0"/>
              <a:t>health and employment outcomes</a:t>
            </a:r>
          </a:p>
          <a:p>
            <a:pPr lvl="1" eaLnBrk="1" hangingPunct="1">
              <a:defRPr/>
            </a:pPr>
            <a:r>
              <a:rPr lang="en-US" b="0" dirty="0"/>
              <a:t>Improved access to services can enhance health and functioning to support employment for those who want to continue working</a:t>
            </a:r>
            <a:endParaRPr b="0" dirty="0"/>
          </a:p>
          <a:p>
            <a:pPr eaLnBrk="1" hangingPunct="1">
              <a:defRPr/>
            </a:pPr>
            <a:r>
              <a:rPr sz="2800" dirty="0"/>
              <a:t>Growing policy interest in early interventions to forestall or prevent disability applications</a:t>
            </a:r>
          </a:p>
          <a:p>
            <a:pPr lvl="1" eaLnBrk="1" hangingPunct="1">
              <a:defRPr/>
            </a:pPr>
            <a:r>
              <a:rPr lang="en-US" b="0" dirty="0"/>
              <a:t>Less than 1% of SSDI beneficiaries “exit the rolls” in a given year</a:t>
            </a:r>
          </a:p>
          <a:p>
            <a:pPr lvl="1" eaLnBrk="1" hangingPunct="1">
              <a:defRPr/>
            </a:pPr>
            <a:r>
              <a:rPr lang="en-US" b="0" dirty="0"/>
              <a:t>Increased backlog in SSA disability applications and rapid rise in number of SSDI beneficiaries since 1990s</a:t>
            </a:r>
            <a:endParaRPr dirty="0"/>
          </a:p>
          <a:p>
            <a:pPr eaLnBrk="1" hangingPunct="1">
              <a:defRPr/>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3"/>
          </p:nvPr>
        </p:nvSpPr>
        <p:spPr>
          <a:xfrm>
            <a:off x="1143000" y="1341438"/>
            <a:ext cx="7924800" cy="5033962"/>
          </a:xfrm>
        </p:spPr>
        <p:txBody>
          <a:bodyPr/>
          <a:lstStyle/>
          <a:p>
            <a:pPr eaLnBrk="1" hangingPunct="1">
              <a:spcAft>
                <a:spcPts val="1200"/>
              </a:spcAft>
              <a:defRPr/>
            </a:pPr>
            <a:r>
              <a:rPr sz="2800" dirty="0"/>
              <a:t>Can an early intervention program of medical assistance and other supports...</a:t>
            </a:r>
          </a:p>
          <a:p>
            <a:pPr marL="914400" lvl="1" indent="-457200" eaLnBrk="1" hangingPunct="1">
              <a:spcAft>
                <a:spcPts val="1200"/>
              </a:spcAft>
              <a:buFont typeface="+mj-lt"/>
              <a:buAutoNum type="arabicPeriod"/>
              <a:defRPr/>
            </a:pPr>
            <a:r>
              <a:rPr lang="en-US" sz="2400" dirty="0"/>
              <a:t>reduce the likelihood of applications for and receipt of federal disability benefits?   </a:t>
            </a:r>
            <a:r>
              <a:rPr lang="en-US" sz="2400" b="0" dirty="0"/>
              <a:t>YES </a:t>
            </a:r>
          </a:p>
          <a:p>
            <a:pPr marL="914400" lvl="1" indent="-457200" eaLnBrk="1" hangingPunct="1">
              <a:spcAft>
                <a:spcPts val="1200"/>
              </a:spcAft>
              <a:buFont typeface="+mj-lt"/>
              <a:buAutoNum type="arabicPeriod"/>
              <a:defRPr/>
            </a:pPr>
            <a:r>
              <a:rPr lang="en-US" sz="2400" dirty="0"/>
              <a:t>improve employment retention?  </a:t>
            </a:r>
            <a:r>
              <a:rPr lang="en-US" sz="2400" b="0" dirty="0"/>
              <a:t>NO (not in short run)</a:t>
            </a:r>
          </a:p>
          <a:p>
            <a:pPr marL="914400" lvl="1" indent="-457200" eaLnBrk="1" hangingPunct="1">
              <a:spcAft>
                <a:spcPts val="1200"/>
              </a:spcAft>
              <a:buFont typeface="+mj-lt"/>
              <a:buAutoNum type="arabicPeriod"/>
              <a:defRPr/>
            </a:pPr>
            <a:r>
              <a:rPr lang="en-US" sz="2400" dirty="0"/>
              <a:t>Improve health status?  </a:t>
            </a:r>
            <a:r>
              <a:rPr lang="en-US" sz="2400" b="0" dirty="0"/>
              <a:t>YES</a:t>
            </a:r>
          </a:p>
        </p:txBody>
      </p:sp>
      <p:sp>
        <p:nvSpPr>
          <p:cNvPr id="15362" name="Title 2">
            <a:extLst>
              <a:ext uri="{C183D7F6-B498-43B3-948B-1728B52AA6E4}">
                <adec:decorative xmlns:adec="http://schemas.microsoft.com/office/drawing/2017/decorative" val="1"/>
              </a:ext>
            </a:extLst>
          </p:cNvPr>
          <p:cNvSpPr>
            <a:spLocks noGrp="1"/>
          </p:cNvSpPr>
          <p:nvPr>
            <p:ph type="title"/>
          </p:nvPr>
        </p:nvSpPr>
        <p:spPr>
          <a:xfrm>
            <a:off x="1214437" y="169863"/>
            <a:ext cx="7396163" cy="668337"/>
          </a:xfrm>
        </p:spPr>
        <p:txBody>
          <a:bodyPr anchor="ctr">
            <a:normAutofit/>
          </a:bodyPr>
          <a:lstStyle/>
          <a:p>
            <a:pPr algn="ctr" eaLnBrk="1" hangingPunct="1"/>
            <a:r>
              <a:rPr lang="en-US" sz="3600" dirty="0">
                <a:solidFill>
                  <a:schemeClr val="tx2">
                    <a:satMod val="130000"/>
                  </a:schemeClr>
                </a:solidFill>
                <a:latin typeface="Arial" charset="0"/>
                <a:ea typeface="+mj-ea"/>
                <a:cs typeface="Arial" charset="0"/>
              </a:rPr>
              <a:t>Research Questions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6661CA98-93B4-4383-B585-78A60880EA17}" type="slidenum">
              <a:rPr lang="en-US"/>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3"/>
          </p:nvPr>
        </p:nvSpPr>
        <p:spPr>
          <a:xfrm>
            <a:off x="1055687" y="1089025"/>
            <a:ext cx="7783513" cy="5006975"/>
          </a:xfrm>
        </p:spPr>
        <p:txBody>
          <a:bodyPr/>
          <a:lstStyle/>
          <a:p>
            <a:pPr eaLnBrk="1" hangingPunct="1">
              <a:spcAft>
                <a:spcPts val="1200"/>
              </a:spcAft>
              <a:buFont typeface="Wingdings" pitchFamily="2" charset="2"/>
              <a:buChar char="ü"/>
              <a:defRPr/>
            </a:pPr>
            <a:r>
              <a:rPr sz="2000" i="1" dirty="0"/>
              <a:t>Both states recruited adults with mental health conditions, from existing public health insurance programs</a:t>
            </a:r>
          </a:p>
          <a:p>
            <a:pPr eaLnBrk="1" hangingPunct="1">
              <a:defRPr/>
            </a:pPr>
            <a:r>
              <a:rPr dirty="0"/>
              <a:t>Minnesota</a:t>
            </a:r>
          </a:p>
          <a:p>
            <a:pPr lvl="1" eaLnBrk="1" hangingPunct="1">
              <a:buFont typeface="Arial" pitchFamily="34" charset="0"/>
              <a:buChar char="–"/>
              <a:defRPr/>
            </a:pPr>
            <a:r>
              <a:rPr lang="en-US" b="0" dirty="0"/>
              <a:t>Severe mental illness</a:t>
            </a:r>
          </a:p>
          <a:p>
            <a:pPr lvl="1" eaLnBrk="1" hangingPunct="1">
              <a:buFont typeface="Arial" pitchFamily="34" charset="0"/>
              <a:buChar char="–"/>
              <a:defRPr/>
            </a:pPr>
            <a:r>
              <a:rPr lang="en-US" b="0" dirty="0"/>
              <a:t>Public insurance (</a:t>
            </a:r>
            <a:r>
              <a:rPr lang="en-US" b="0" dirty="0" err="1"/>
              <a:t>GAMC</a:t>
            </a:r>
            <a:r>
              <a:rPr lang="en-US" b="0" dirty="0"/>
              <a:t>/</a:t>
            </a:r>
            <a:r>
              <a:rPr lang="en-US" b="0" dirty="0" err="1"/>
              <a:t>MinnesotaCare</a:t>
            </a:r>
            <a:r>
              <a:rPr lang="en-US" b="0" dirty="0"/>
              <a:t>) for low-income residents without access to Medicaid </a:t>
            </a:r>
          </a:p>
          <a:p>
            <a:pPr lvl="1" eaLnBrk="1" hangingPunct="1">
              <a:buFont typeface="Arial" pitchFamily="34" charset="0"/>
              <a:buChar char="–"/>
              <a:defRPr/>
            </a:pPr>
            <a:r>
              <a:rPr lang="en-US" b="0" dirty="0" err="1"/>
              <a:t>GAMC</a:t>
            </a:r>
            <a:r>
              <a:rPr lang="en-US" b="0" dirty="0"/>
              <a:t> includes childless adults (&lt;=75% FPL); already part of early Medicaid expansion group as of spring 2011</a:t>
            </a:r>
          </a:p>
          <a:p>
            <a:pPr eaLnBrk="1" hangingPunct="1">
              <a:defRPr/>
            </a:pPr>
            <a:r>
              <a:rPr dirty="0"/>
              <a:t>Texas</a:t>
            </a:r>
          </a:p>
          <a:p>
            <a:pPr lvl="1" eaLnBrk="1" hangingPunct="1">
              <a:buFont typeface="Arial" pitchFamily="34" charset="0"/>
              <a:buChar char="–"/>
              <a:defRPr/>
            </a:pPr>
            <a:r>
              <a:rPr lang="en-US" b="0" dirty="0"/>
              <a:t>Severe mental illness  or having a behavioral condition that occurs with physical impairment</a:t>
            </a:r>
          </a:p>
          <a:p>
            <a:pPr lvl="1" eaLnBrk="1" hangingPunct="1">
              <a:buFont typeface="Arial" pitchFamily="34" charset="0"/>
              <a:buChar char="–"/>
              <a:defRPr/>
            </a:pPr>
            <a:r>
              <a:rPr lang="en-US" b="0" dirty="0"/>
              <a:t>County-financed safety-net” program for low-income uninsured residents in the Houston metropolitan area</a:t>
            </a:r>
          </a:p>
        </p:txBody>
      </p:sp>
      <p:sp>
        <p:nvSpPr>
          <p:cNvPr id="16386" name="Title 2">
            <a:extLst>
              <a:ext uri="{C183D7F6-B498-43B3-948B-1728B52AA6E4}">
                <adec:decorative xmlns:adec="http://schemas.microsoft.com/office/drawing/2017/decorative" val="1"/>
              </a:ext>
            </a:extLst>
          </p:cNvPr>
          <p:cNvSpPr>
            <a:spLocks noGrp="1"/>
          </p:cNvSpPr>
          <p:nvPr>
            <p:ph type="title"/>
          </p:nvPr>
        </p:nvSpPr>
        <p:spPr>
          <a:xfrm>
            <a:off x="1443037" y="93663"/>
            <a:ext cx="7396163" cy="668337"/>
          </a:xfrm>
        </p:spPr>
        <p:txBody>
          <a:bodyPr anchor="ctr">
            <a:normAutofit/>
          </a:bodyPr>
          <a:lstStyle/>
          <a:p>
            <a:pPr algn="ctr" eaLnBrk="1" hangingPunct="1"/>
            <a:r>
              <a:rPr lang="en-US" sz="3600" dirty="0">
                <a:solidFill>
                  <a:schemeClr val="tx2">
                    <a:satMod val="130000"/>
                  </a:schemeClr>
                </a:solidFill>
                <a:latin typeface="Arial" charset="0"/>
                <a:ea typeface="+mj-ea"/>
                <a:cs typeface="Arial" charset="0"/>
              </a:rPr>
              <a:t>Target Populations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50040FAA-064A-475E-AA75-7B7BFB9A31B7}" type="slidenum">
              <a:rPr lang="en-US"/>
              <a:pPr>
                <a:defRPr/>
              </a:pPr>
              <a:t>4</a:t>
            </a:fld>
            <a:endParaRPr lang="en-US"/>
          </a:p>
        </p:txBody>
      </p:sp>
      <p:pic>
        <p:nvPicPr>
          <p:cNvPr id="16388" name="Picture 5">
            <a:extLst>
              <a:ext uri="{C183D7F6-B498-43B3-948B-1728B52AA6E4}">
                <adec:decorative xmlns:adec="http://schemas.microsoft.com/office/drawing/2017/decorative" val="1"/>
              </a:ext>
            </a:extLst>
          </p:cNvPr>
          <p:cNvPicPr>
            <a:picLocks noChangeAspect="1"/>
          </p:cNvPicPr>
          <p:nvPr/>
        </p:nvPicPr>
        <p:blipFill>
          <a:blip r:embed="rId2"/>
          <a:srcRect/>
          <a:stretch>
            <a:fillRect/>
          </a:stretch>
        </p:blipFill>
        <p:spPr bwMode="auto">
          <a:xfrm>
            <a:off x="8026400" y="1637500"/>
            <a:ext cx="812800" cy="953300"/>
          </a:xfrm>
          <a:prstGeom prst="rect">
            <a:avLst/>
          </a:prstGeom>
          <a:noFill/>
          <a:ln w="9525">
            <a:noFill/>
            <a:miter lim="800000"/>
            <a:headEnd/>
            <a:tailEnd/>
          </a:ln>
        </p:spPr>
      </p:pic>
      <p:pic>
        <p:nvPicPr>
          <p:cNvPr id="16389" name="Picture 6">
            <a:extLst>
              <a:ext uri="{C183D7F6-B498-43B3-948B-1728B52AA6E4}">
                <adec:decorative xmlns:adec="http://schemas.microsoft.com/office/drawing/2017/decorative" val="1"/>
              </a:ext>
            </a:extLst>
          </p:cNvPr>
          <p:cNvPicPr>
            <a:picLocks noChangeAspect="1"/>
          </p:cNvPicPr>
          <p:nvPr/>
        </p:nvPicPr>
        <p:blipFill>
          <a:blip r:embed="rId3"/>
          <a:srcRect/>
          <a:stretch>
            <a:fillRect/>
          </a:stretch>
        </p:blipFill>
        <p:spPr bwMode="auto">
          <a:xfrm>
            <a:off x="7864490" y="5178425"/>
            <a:ext cx="1217598" cy="1146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3"/>
          </p:nvPr>
        </p:nvSpPr>
        <p:spPr>
          <a:xfrm>
            <a:off x="1143000" y="1600200"/>
            <a:ext cx="7927975" cy="4648200"/>
          </a:xfrm>
        </p:spPr>
        <p:txBody>
          <a:bodyPr/>
          <a:lstStyle/>
          <a:p>
            <a:pPr eaLnBrk="1" hangingPunct="1">
              <a:buFont typeface="Arial" pitchFamily="34" charset="0"/>
              <a:buChar char="–"/>
              <a:defRPr/>
            </a:pPr>
            <a:r>
              <a:rPr dirty="0"/>
              <a:t>Minnesota</a:t>
            </a:r>
          </a:p>
          <a:p>
            <a:pPr lvl="1" eaLnBrk="1" hangingPunct="1">
              <a:buFont typeface="Arial" pitchFamily="34" charset="0"/>
              <a:buChar char="–"/>
              <a:defRPr/>
            </a:pPr>
            <a:r>
              <a:rPr lang="en-US" b="0" dirty="0"/>
              <a:t>Between 18 and 57 years old  </a:t>
            </a:r>
          </a:p>
          <a:p>
            <a:pPr lvl="1" eaLnBrk="1" hangingPunct="1">
              <a:buFont typeface="Arial" pitchFamily="34" charset="0"/>
              <a:buChar char="–"/>
              <a:defRPr/>
            </a:pPr>
            <a:r>
              <a:rPr lang="en-US" b="0" dirty="0"/>
              <a:t>At least 40 hours worked per month over the past several months</a:t>
            </a:r>
          </a:p>
          <a:p>
            <a:pPr lvl="1" eaLnBrk="1" hangingPunct="1">
              <a:buFont typeface="Arial" pitchFamily="34" charset="0"/>
              <a:buChar char="–"/>
              <a:defRPr/>
            </a:pPr>
            <a:r>
              <a:rPr lang="en-US" b="0" dirty="0"/>
              <a:t>No current applications or receipt of SSA disability benefits </a:t>
            </a:r>
            <a:endParaRPr lang="en-US" dirty="0"/>
          </a:p>
          <a:p>
            <a:pPr marL="82550" indent="0" eaLnBrk="1" hangingPunct="1">
              <a:buNone/>
              <a:defRPr/>
            </a:pPr>
            <a:endParaRPr lang="en-US" dirty="0"/>
          </a:p>
          <a:p>
            <a:pPr eaLnBrk="1" hangingPunct="1">
              <a:buFont typeface="Arial" pitchFamily="34" charset="0"/>
              <a:buChar char="–"/>
              <a:defRPr/>
            </a:pPr>
            <a:r>
              <a:rPr dirty="0"/>
              <a:t>Texas</a:t>
            </a:r>
          </a:p>
          <a:p>
            <a:pPr lvl="1" eaLnBrk="1" hangingPunct="1">
              <a:buFont typeface="Arial" pitchFamily="34" charset="0"/>
              <a:buChar char="–"/>
              <a:defRPr/>
            </a:pPr>
            <a:r>
              <a:rPr lang="en-US" b="0" dirty="0"/>
              <a:t>Between 20 and 60 years old  </a:t>
            </a:r>
          </a:p>
          <a:p>
            <a:pPr lvl="1" eaLnBrk="1" hangingPunct="1">
              <a:buFont typeface="Arial" pitchFamily="34" charset="0"/>
              <a:buChar char="–"/>
              <a:defRPr/>
            </a:pPr>
            <a:r>
              <a:rPr lang="en-US" b="0" dirty="0"/>
              <a:t>At least 40 hours worked per month over the past several months </a:t>
            </a:r>
          </a:p>
          <a:p>
            <a:pPr lvl="1" eaLnBrk="1" hangingPunct="1">
              <a:buFont typeface="Arial" pitchFamily="34" charset="0"/>
              <a:buChar char="–"/>
              <a:defRPr/>
            </a:pPr>
            <a:r>
              <a:rPr lang="en-US" b="0" dirty="0"/>
              <a:t>No current applications or receipt of </a:t>
            </a:r>
            <a:r>
              <a:rPr lang="en-US" b="0" dirty="0" err="1"/>
              <a:t>SSA</a:t>
            </a:r>
            <a:r>
              <a:rPr lang="en-US" b="0" dirty="0"/>
              <a:t> disability benefits </a:t>
            </a:r>
          </a:p>
          <a:p>
            <a:pPr eaLnBrk="1" hangingPunct="1">
              <a:buFont typeface="Wingdings" pitchFamily="2" charset="2"/>
              <a:buNone/>
              <a:defRPr/>
            </a:pPr>
            <a:endParaRPr dirty="0"/>
          </a:p>
          <a:p>
            <a:pPr eaLnBrk="1" hangingPunct="1">
              <a:defRPr/>
            </a:pPr>
            <a:endParaRPr dirty="0"/>
          </a:p>
        </p:txBody>
      </p:sp>
      <p:sp>
        <p:nvSpPr>
          <p:cNvPr id="17410" name="Title 2">
            <a:extLst>
              <a:ext uri="{C183D7F6-B498-43B3-948B-1728B52AA6E4}">
                <adec:decorative xmlns:adec="http://schemas.microsoft.com/office/drawing/2017/decorative" val="1"/>
              </a:ext>
            </a:extLst>
          </p:cNvPr>
          <p:cNvSpPr>
            <a:spLocks noGrp="1"/>
          </p:cNvSpPr>
          <p:nvPr>
            <p:ph type="title"/>
          </p:nvPr>
        </p:nvSpPr>
        <p:spPr>
          <a:xfrm>
            <a:off x="1138237" y="246063"/>
            <a:ext cx="7396163" cy="668337"/>
          </a:xfrm>
        </p:spPr>
        <p:txBody>
          <a:bodyPr anchor="ctr">
            <a:normAutofit/>
          </a:bodyPr>
          <a:lstStyle/>
          <a:p>
            <a:pPr algn="ctr" eaLnBrk="1" hangingPunct="1"/>
            <a:r>
              <a:rPr lang="en-US" sz="3600" dirty="0">
                <a:solidFill>
                  <a:schemeClr val="tx2">
                    <a:satMod val="130000"/>
                  </a:schemeClr>
                </a:solidFill>
                <a:latin typeface="Arial" charset="0"/>
                <a:ea typeface="+mj-ea"/>
                <a:cs typeface="Arial" charset="0"/>
              </a:rPr>
              <a:t>DMIE Eligibility Criteria</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B054822B-1375-4C49-ACCA-6DAD11449AFC}"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3"/>
          </p:nvPr>
        </p:nvSpPr>
        <p:spPr>
          <a:xfrm>
            <a:off x="1066800" y="1298575"/>
            <a:ext cx="8229600" cy="4873625"/>
          </a:xfrm>
        </p:spPr>
        <p:txBody>
          <a:bodyPr/>
          <a:lstStyle/>
          <a:p>
            <a:pPr marL="457200" indent="-457200" eaLnBrk="1" hangingPunct="1">
              <a:buFont typeface="Wingdings" pitchFamily="2" charset="2"/>
              <a:buAutoNum type="arabicPeriod"/>
              <a:defRPr/>
            </a:pPr>
            <a:r>
              <a:rPr sz="2800" dirty="0"/>
              <a:t>Wraparound behavioral and dental services</a:t>
            </a:r>
          </a:p>
          <a:p>
            <a:pPr marL="857250" lvl="1" indent="-457200" eaLnBrk="1" hangingPunct="1">
              <a:buFont typeface="Arial" pitchFamily="34" charset="0"/>
              <a:buNone/>
              <a:defRPr/>
            </a:pPr>
            <a:r>
              <a:rPr lang="en-US" dirty="0"/>
              <a:t>	- </a:t>
            </a:r>
            <a:r>
              <a:rPr lang="en-US" b="0" dirty="0"/>
              <a:t>expedited mental health visits, dental care</a:t>
            </a:r>
          </a:p>
          <a:p>
            <a:pPr marL="857250" lvl="1" indent="-457200" eaLnBrk="1" hangingPunct="1">
              <a:buFont typeface="Arial" pitchFamily="34" charset="0"/>
              <a:buNone/>
              <a:defRPr/>
            </a:pPr>
            <a:r>
              <a:rPr lang="en-US" b="0" dirty="0"/>
              <a:t>	</a:t>
            </a:r>
            <a:endParaRPr dirty="0"/>
          </a:p>
          <a:p>
            <a:pPr marL="457200" indent="-457200" eaLnBrk="1" hangingPunct="1">
              <a:buFont typeface="Wingdings" pitchFamily="2" charset="2"/>
              <a:buAutoNum type="arabicPeriod"/>
              <a:defRPr/>
            </a:pPr>
            <a:r>
              <a:rPr sz="2800" dirty="0"/>
              <a:t>Employment supports</a:t>
            </a:r>
          </a:p>
          <a:p>
            <a:pPr marL="1257300" lvl="2" indent="-457200" eaLnBrk="1" hangingPunct="1">
              <a:buFont typeface="Arial" charset="0"/>
              <a:buNone/>
              <a:defRPr/>
            </a:pPr>
            <a:r>
              <a:rPr lang="en-US" dirty="0"/>
              <a:t> - career counseling, peer support group</a:t>
            </a:r>
          </a:p>
          <a:p>
            <a:pPr marL="1257300" lvl="2" indent="-457200" eaLnBrk="1" hangingPunct="1">
              <a:buFont typeface="Arial" charset="0"/>
              <a:buNone/>
              <a:defRPr/>
            </a:pPr>
            <a:r>
              <a:rPr lang="en-US" dirty="0"/>
              <a:t>	</a:t>
            </a:r>
          </a:p>
          <a:p>
            <a:pPr marL="457200" indent="-457200" eaLnBrk="1" hangingPunct="1">
              <a:buFont typeface="Wingdings" pitchFamily="2" charset="2"/>
              <a:buAutoNum type="arabicPeriod"/>
              <a:defRPr/>
            </a:pPr>
            <a:r>
              <a:rPr sz="2800" dirty="0"/>
              <a:t>Person-centered case management </a:t>
            </a:r>
          </a:p>
          <a:p>
            <a:pPr marL="1257300" lvl="2" indent="-457200" eaLnBrk="1" hangingPunct="1">
              <a:buFont typeface="Arial" charset="0"/>
              <a:buNone/>
              <a:defRPr/>
            </a:pPr>
            <a:r>
              <a:rPr lang="en-US" dirty="0"/>
              <a:t> - initial one-on-one needs assessment; goal-setting</a:t>
            </a:r>
          </a:p>
          <a:p>
            <a:pPr marL="1257300" lvl="2" indent="-457200" eaLnBrk="1" hangingPunct="1">
              <a:buFont typeface="Arial" charset="0"/>
              <a:buNone/>
              <a:defRPr/>
            </a:pPr>
            <a:endParaRPr lang="en-US" dirty="0"/>
          </a:p>
          <a:p>
            <a:pPr marL="457200" indent="-457200" eaLnBrk="1" hangingPunct="1">
              <a:buFont typeface="Wingdings" pitchFamily="2" charset="2"/>
              <a:buAutoNum type="arabicPeriod"/>
              <a:defRPr/>
            </a:pPr>
            <a:r>
              <a:rPr sz="2800" dirty="0"/>
              <a:t>Financial subsidy for premiums, co-pays</a:t>
            </a:r>
          </a:p>
          <a:p>
            <a:pPr marL="857250" lvl="1" indent="-457200" eaLnBrk="1" hangingPunct="1">
              <a:buFont typeface="Arial" charset="0"/>
              <a:buNone/>
              <a:defRPr/>
            </a:pPr>
            <a:r>
              <a:rPr lang="en-US" b="0" dirty="0"/>
              <a:t>	- reduced premium to $10 vs. $392 for </a:t>
            </a:r>
            <a:r>
              <a:rPr lang="en-US" b="0" dirty="0" err="1"/>
              <a:t>MinnesotaCare</a:t>
            </a:r>
            <a:endParaRPr lang="en-US" b="0" dirty="0"/>
          </a:p>
        </p:txBody>
      </p:sp>
      <p:sp>
        <p:nvSpPr>
          <p:cNvPr id="18434" name="Title 2">
            <a:extLst>
              <a:ext uri="{C183D7F6-B498-43B3-948B-1728B52AA6E4}">
                <adec:decorative xmlns:adec="http://schemas.microsoft.com/office/drawing/2017/decorative" val="1"/>
              </a:ext>
            </a:extLst>
          </p:cNvPr>
          <p:cNvSpPr>
            <a:spLocks noGrp="1"/>
          </p:cNvSpPr>
          <p:nvPr>
            <p:ph type="title"/>
          </p:nvPr>
        </p:nvSpPr>
        <p:spPr>
          <a:xfrm>
            <a:off x="766763" y="246063"/>
            <a:ext cx="8148637" cy="668337"/>
          </a:xfrm>
        </p:spPr>
        <p:txBody>
          <a:bodyPr anchor="ctr">
            <a:normAutofit/>
          </a:bodyPr>
          <a:lstStyle/>
          <a:p>
            <a:pPr algn="ctr" eaLnBrk="1" hangingPunct="1"/>
            <a:r>
              <a:rPr lang="en-US" sz="3600" dirty="0">
                <a:solidFill>
                  <a:schemeClr val="tx2">
                    <a:satMod val="130000"/>
                  </a:schemeClr>
                </a:solidFill>
                <a:latin typeface="Arial" charset="0"/>
                <a:ea typeface="+mj-ea"/>
                <a:cs typeface="Arial" charset="0"/>
              </a:rPr>
              <a:t>Components of DMIE Intervention</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B93DE0DF-5D29-4BFE-B362-B5CEA3F62FDA}"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C183D7F6-B498-43B3-948B-1728B52AA6E4}">
                <adec:decorative xmlns:adec="http://schemas.microsoft.com/office/drawing/2017/decorative" val="1"/>
              </a:ext>
            </a:extLst>
          </p:cNvPr>
          <p:cNvSpPr>
            <a:spLocks noGrp="1"/>
          </p:cNvSpPr>
          <p:nvPr>
            <p:ph idx="13"/>
          </p:nvPr>
        </p:nvSpPr>
        <p:spPr>
          <a:xfrm>
            <a:off x="1062037" y="1371600"/>
            <a:ext cx="8005763" cy="4810125"/>
          </a:xfrm>
        </p:spPr>
        <p:txBody>
          <a:bodyPr/>
          <a:lstStyle/>
          <a:p>
            <a:pPr eaLnBrk="1" hangingPunct="1">
              <a:defRPr/>
            </a:pPr>
            <a:r>
              <a:rPr dirty="0"/>
              <a:t>Linked DMIE participant survey data with SSA administrative records</a:t>
            </a:r>
          </a:p>
          <a:p>
            <a:pPr lvl="1" eaLnBrk="1" hangingPunct="1">
              <a:buFont typeface="Arial" pitchFamily="34" charset="0"/>
              <a:buChar char="–"/>
              <a:defRPr/>
            </a:pPr>
            <a:r>
              <a:rPr lang="en-US" b="0" dirty="0"/>
              <a:t>831 file on disability applications</a:t>
            </a:r>
          </a:p>
          <a:p>
            <a:pPr lvl="1" eaLnBrk="1" hangingPunct="1">
              <a:buFont typeface="Arial" pitchFamily="34" charset="0"/>
              <a:buChar char="–"/>
              <a:defRPr/>
            </a:pPr>
            <a:r>
              <a:rPr lang="en-US" b="0" dirty="0"/>
              <a:t>Ticket Research File on disability benefits received</a:t>
            </a:r>
          </a:p>
          <a:p>
            <a:pPr eaLnBrk="1" hangingPunct="1">
              <a:defRPr/>
            </a:pPr>
            <a:r>
              <a:rPr dirty="0"/>
              <a:t>Random assignment</a:t>
            </a:r>
          </a:p>
          <a:p>
            <a:pPr lvl="1" eaLnBrk="1" hangingPunct="1">
              <a:defRPr/>
            </a:pPr>
            <a:r>
              <a:rPr lang="en-US" b="0" dirty="0"/>
              <a:t>Treatment vs. control group (“business as usual”)</a:t>
            </a:r>
          </a:p>
          <a:p>
            <a:pPr lvl="1" eaLnBrk="1" hangingPunct="1">
              <a:defRPr/>
            </a:pPr>
            <a:r>
              <a:rPr lang="en-US" b="0" dirty="0"/>
              <a:t>Intent-to-treat analysis</a:t>
            </a:r>
          </a:p>
          <a:p>
            <a:pPr eaLnBrk="1" hangingPunct="1">
              <a:defRPr/>
            </a:pPr>
            <a:r>
              <a:rPr dirty="0"/>
              <a:t>Regression-adjusted impact estimates</a:t>
            </a:r>
          </a:p>
          <a:p>
            <a:pPr lvl="1" eaLnBrk="1" hangingPunct="1">
              <a:buFont typeface="Arial" pitchFamily="34" charset="0"/>
              <a:buChar char="–"/>
              <a:defRPr/>
            </a:pPr>
            <a:r>
              <a:rPr lang="en-US" b="0" dirty="0"/>
              <a:t>Controlling for age, demographics, health status, withdrawals, enrollment year, prior applications, and baseline hours worked</a:t>
            </a:r>
          </a:p>
          <a:p>
            <a:pPr lvl="1" eaLnBrk="1" hangingPunct="1">
              <a:buFont typeface="Arial" pitchFamily="34" charset="0"/>
              <a:buChar char="–"/>
              <a:defRPr/>
            </a:pPr>
            <a:r>
              <a:rPr lang="en-US" b="0" dirty="0"/>
              <a:t>Weighted for survey non-response</a:t>
            </a:r>
            <a:endParaRPr dirty="0"/>
          </a:p>
          <a:p>
            <a:pPr eaLnBrk="1" hangingPunct="1">
              <a:defRPr/>
            </a:pPr>
            <a:endParaRPr dirty="0"/>
          </a:p>
          <a:p>
            <a:pPr eaLnBrk="1" hangingPunct="1">
              <a:defRPr/>
            </a:pPr>
            <a:endParaRPr dirty="0"/>
          </a:p>
        </p:txBody>
      </p:sp>
      <p:sp>
        <p:nvSpPr>
          <p:cNvPr id="19458" name="Title 2">
            <a:extLst>
              <a:ext uri="{C183D7F6-B498-43B3-948B-1728B52AA6E4}">
                <adec:decorative xmlns:adec="http://schemas.microsoft.com/office/drawing/2017/decorative" val="1"/>
              </a:ext>
            </a:extLst>
          </p:cNvPr>
          <p:cNvSpPr>
            <a:spLocks noGrp="1"/>
          </p:cNvSpPr>
          <p:nvPr>
            <p:ph type="title"/>
          </p:nvPr>
        </p:nvSpPr>
        <p:spPr>
          <a:xfrm>
            <a:off x="985837" y="246063"/>
            <a:ext cx="7396163" cy="668337"/>
          </a:xfrm>
        </p:spPr>
        <p:txBody>
          <a:bodyPr anchor="ctr">
            <a:normAutofit/>
          </a:bodyPr>
          <a:lstStyle/>
          <a:p>
            <a:pPr algn="ctr" eaLnBrk="1" hangingPunct="1"/>
            <a:r>
              <a:rPr lang="en-US" sz="3600" dirty="0">
                <a:solidFill>
                  <a:schemeClr val="tx2">
                    <a:satMod val="130000"/>
                  </a:schemeClr>
                </a:solidFill>
                <a:latin typeface="Arial" charset="0"/>
                <a:ea typeface="+mj-ea"/>
                <a:cs typeface="Arial" charset="0"/>
              </a:rPr>
              <a:t>Data and Methods</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4"/>
          </p:nvPr>
        </p:nvSpPr>
        <p:spPr/>
        <p:txBody>
          <a:bodyPr/>
          <a:lstStyle/>
          <a:p>
            <a:pPr>
              <a:defRPr/>
            </a:pPr>
            <a:fld id="{36246108-8F0F-4EAE-8F05-3EEDDD78875D}"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a:xfrm>
            <a:off x="385762" y="93663"/>
            <a:ext cx="8758238" cy="668337"/>
          </a:xfrm>
        </p:spPr>
        <p:txBody>
          <a:bodyPr anchor="ctr">
            <a:normAutofit fontScale="90000"/>
          </a:bodyPr>
          <a:lstStyle/>
          <a:p>
            <a:pPr algn="ctr" eaLnBrk="1" hangingPunct="1"/>
            <a:r>
              <a:rPr lang="en-US" sz="3600" dirty="0">
                <a:solidFill>
                  <a:schemeClr val="tx2">
                    <a:satMod val="130000"/>
                  </a:schemeClr>
                </a:solidFill>
                <a:ea typeface="+mj-ea"/>
              </a:rPr>
              <a:t>Randomly Assigned Groups in Minnesota</a:t>
            </a:r>
          </a:p>
        </p:txBody>
      </p:sp>
      <p:sp>
        <p:nvSpPr>
          <p:cNvPr id="5" name="Slide Number Placeholder 4"/>
          <p:cNvSpPr>
            <a:spLocks noGrp="1"/>
          </p:cNvSpPr>
          <p:nvPr>
            <p:ph type="sldNum" sz="quarter" idx="14"/>
          </p:nvPr>
        </p:nvSpPr>
        <p:spPr/>
        <p:txBody>
          <a:bodyPr/>
          <a:lstStyle/>
          <a:p>
            <a:pPr>
              <a:defRPr/>
            </a:pPr>
            <a:fld id="{94257525-2439-49BB-A279-2C4DC4EED2E7}" type="slidenum">
              <a:rPr lang="en-US"/>
              <a:pPr>
                <a:defRPr/>
              </a:pPr>
              <a:t>8</a:t>
            </a:fld>
            <a:endParaRPr lang="en-US"/>
          </a:p>
        </p:txBody>
      </p:sp>
      <p:graphicFrame>
        <p:nvGraphicFramePr>
          <p:cNvPr id="8" name="Content Placeholder 4"/>
          <p:cNvGraphicFramePr>
            <a:graphicFrameLocks noGrp="1"/>
          </p:cNvGraphicFramePr>
          <p:nvPr>
            <p:ph idx="4294967295"/>
            <p:extLst>
              <p:ext uri="{D42A27DB-BD31-4B8C-83A1-F6EECF244321}">
                <p14:modId xmlns:p14="http://schemas.microsoft.com/office/powerpoint/2010/main" val="3433547530"/>
              </p:ext>
            </p:extLst>
          </p:nvPr>
        </p:nvGraphicFramePr>
        <p:xfrm>
          <a:off x="431083" y="1252072"/>
          <a:ext cx="8484317" cy="4843928"/>
        </p:xfrm>
        <a:graphic>
          <a:graphicData uri="http://schemas.openxmlformats.org/drawingml/2006/table">
            <a:tbl>
              <a:tblPr firstRow="1" bandRow="1">
                <a:tableStyleId>{EB344D84-9AFB-497E-A393-DC336BA19D2E}</a:tableStyleId>
              </a:tblPr>
              <a:tblGrid>
                <a:gridCol w="2996755">
                  <a:extLst>
                    <a:ext uri="{9D8B030D-6E8A-4147-A177-3AD203B41FA5}">
                      <a16:colId xmlns:a16="http://schemas.microsoft.com/office/drawing/2014/main" val="20000"/>
                    </a:ext>
                  </a:extLst>
                </a:gridCol>
                <a:gridCol w="2010810">
                  <a:extLst>
                    <a:ext uri="{9D8B030D-6E8A-4147-A177-3AD203B41FA5}">
                      <a16:colId xmlns:a16="http://schemas.microsoft.com/office/drawing/2014/main" val="20001"/>
                    </a:ext>
                  </a:extLst>
                </a:gridCol>
                <a:gridCol w="1738376">
                  <a:extLst>
                    <a:ext uri="{9D8B030D-6E8A-4147-A177-3AD203B41FA5}">
                      <a16:colId xmlns:a16="http://schemas.microsoft.com/office/drawing/2014/main" val="20002"/>
                    </a:ext>
                  </a:extLst>
                </a:gridCol>
                <a:gridCol w="1738376">
                  <a:extLst>
                    <a:ext uri="{9D8B030D-6E8A-4147-A177-3AD203B41FA5}">
                      <a16:colId xmlns:a16="http://schemas.microsoft.com/office/drawing/2014/main" val="20003"/>
                    </a:ext>
                  </a:extLst>
                </a:gridCol>
              </a:tblGrid>
              <a:tr h="1130307">
                <a:tc>
                  <a:txBody>
                    <a:bodyPr/>
                    <a:lstStyle/>
                    <a:p>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baseline="0" dirty="0">
                          <a:latin typeface="Arial" panose="020B0604020202020204" pitchFamily="34" charset="0"/>
                          <a:cs typeface="Arial" panose="020B0604020202020204" pitchFamily="34" charset="0"/>
                        </a:rPr>
                        <a:t>Minnesota</a:t>
                      </a:r>
                    </a:p>
                    <a:p>
                      <a:pPr algn="ctr"/>
                      <a:r>
                        <a:rPr lang="en-US" sz="2000" baseline="0" dirty="0">
                          <a:latin typeface="Arial" panose="020B0604020202020204" pitchFamily="34" charset="0"/>
                          <a:cs typeface="Arial" panose="020B0604020202020204" pitchFamily="34" charset="0"/>
                        </a:rPr>
                        <a:t>T Group</a:t>
                      </a:r>
                    </a:p>
                    <a:p>
                      <a:pPr algn="ctr"/>
                      <a:r>
                        <a:rPr lang="en-US" sz="2000" baseline="0" dirty="0">
                          <a:latin typeface="Arial" panose="020B0604020202020204" pitchFamily="34" charset="0"/>
                          <a:cs typeface="Arial" panose="020B0604020202020204" pitchFamily="34" charset="0"/>
                        </a:rPr>
                        <a:t>(n=888)</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Minnesota</a:t>
                      </a:r>
                    </a:p>
                    <a:p>
                      <a:pPr algn="ctr"/>
                      <a:r>
                        <a:rPr lang="en-US" sz="2000" dirty="0">
                          <a:latin typeface="Arial" panose="020B0604020202020204" pitchFamily="34" charset="0"/>
                          <a:cs typeface="Arial" panose="020B0604020202020204" pitchFamily="34" charset="0"/>
                        </a:rPr>
                        <a:t>C Group</a:t>
                      </a:r>
                    </a:p>
                    <a:p>
                      <a:pPr algn="ctr"/>
                      <a:r>
                        <a:rPr lang="en-US" sz="2000" dirty="0">
                          <a:latin typeface="Arial" panose="020B0604020202020204" pitchFamily="34" charset="0"/>
                          <a:cs typeface="Arial" panose="020B0604020202020204" pitchFamily="34" charset="0"/>
                        </a:rPr>
                        <a:t>(n=267)</a:t>
                      </a:r>
                    </a:p>
                  </a:txBody>
                  <a:tcPr anchor="ctr"/>
                </a:tc>
                <a:tc>
                  <a:txBody>
                    <a:bodyPr/>
                    <a:lstStyle/>
                    <a:p>
                      <a:pPr algn="ctr"/>
                      <a:r>
                        <a:rPr lang="en-US" sz="2000" dirty="0">
                          <a:latin typeface="Arial" panose="020B0604020202020204" pitchFamily="34" charset="0"/>
                          <a:cs typeface="Arial" panose="020B0604020202020204" pitchFamily="34" charset="0"/>
                        </a:rPr>
                        <a:t>P-value</a:t>
                      </a:r>
                    </a:p>
                  </a:txBody>
                  <a:tcPr anchor="ctr"/>
                </a:tc>
                <a:extLst>
                  <a:ext uri="{0D108BD9-81ED-4DB2-BD59-A6C34878D82A}">
                    <a16:rowId xmlns:a16="http://schemas.microsoft.com/office/drawing/2014/main" val="10000"/>
                  </a:ext>
                </a:extLst>
              </a:tr>
              <a:tr h="731458">
                <a:tc>
                  <a:txBody>
                    <a:bodyPr/>
                    <a:lstStyle/>
                    <a:p>
                      <a:pPr algn="l"/>
                      <a:r>
                        <a:rPr lang="en-US" sz="2000" dirty="0">
                          <a:latin typeface="Arial" panose="020B0604020202020204" pitchFamily="34" charset="0"/>
                          <a:cs typeface="Arial" panose="020B0604020202020204" pitchFamily="34" charset="0"/>
                        </a:rPr>
                        <a:t>Age (mean years)</a:t>
                      </a:r>
                    </a:p>
                  </a:txBody>
                  <a:tcPr anchor="ctr"/>
                </a:tc>
                <a:tc>
                  <a:txBody>
                    <a:bodyPr/>
                    <a:lstStyle/>
                    <a:p>
                      <a:pPr algn="ctr"/>
                      <a:r>
                        <a:rPr lang="en-US" sz="2000" dirty="0">
                          <a:solidFill>
                            <a:srgbClr val="000000"/>
                          </a:solidFill>
                          <a:latin typeface="Arial" panose="020B0604020202020204" pitchFamily="34" charset="0"/>
                          <a:cs typeface="Arial" panose="020B0604020202020204" pitchFamily="34" charset="0"/>
                        </a:rPr>
                        <a:t>38.6</a:t>
                      </a:r>
                    </a:p>
                  </a:txBody>
                  <a:tcPr anchor="ctr"/>
                </a:tc>
                <a:tc>
                  <a:txBody>
                    <a:bodyPr/>
                    <a:lstStyle/>
                    <a:p>
                      <a:pPr algn="ctr"/>
                      <a:r>
                        <a:rPr lang="en-US" sz="2000" dirty="0">
                          <a:latin typeface="Arial" panose="020B0604020202020204" pitchFamily="34" charset="0"/>
                          <a:cs typeface="Arial" panose="020B0604020202020204" pitchFamily="34" charset="0"/>
                        </a:rPr>
                        <a:t>38.3</a:t>
                      </a:r>
                    </a:p>
                  </a:txBody>
                  <a:tcPr anchor="ctr"/>
                </a:tc>
                <a:tc>
                  <a:txBody>
                    <a:bodyPr/>
                    <a:lstStyle/>
                    <a:p>
                      <a:pPr algn="ctr"/>
                      <a:r>
                        <a:rPr lang="en-US" sz="2000" dirty="0">
                          <a:latin typeface="Arial" panose="020B0604020202020204" pitchFamily="34" charset="0"/>
                          <a:cs typeface="Arial" panose="020B0604020202020204" pitchFamily="34" charset="0"/>
                        </a:rPr>
                        <a:t>0.7154</a:t>
                      </a:r>
                    </a:p>
                  </a:txBody>
                  <a:tcPr anchor="ctr"/>
                </a:tc>
                <a:extLst>
                  <a:ext uri="{0D108BD9-81ED-4DB2-BD59-A6C34878D82A}">
                    <a16:rowId xmlns:a16="http://schemas.microsoft.com/office/drawing/2014/main" val="10001"/>
                  </a:ext>
                </a:extLst>
              </a:tr>
              <a:tr h="731458">
                <a:tc>
                  <a:txBody>
                    <a:bodyPr/>
                    <a:lstStyle/>
                    <a:p>
                      <a:pPr algn="l"/>
                      <a:r>
                        <a:rPr lang="en-US" sz="2000" dirty="0">
                          <a:latin typeface="Arial" panose="020B0604020202020204" pitchFamily="34" charset="0"/>
                          <a:cs typeface="Arial" panose="020B0604020202020204" pitchFamily="34" charset="0"/>
                        </a:rPr>
                        <a:t>% Female</a:t>
                      </a:r>
                    </a:p>
                  </a:txBody>
                  <a:tcPr anchor="ctr"/>
                </a:tc>
                <a:tc>
                  <a:txBody>
                    <a:bodyPr/>
                    <a:lstStyle/>
                    <a:p>
                      <a:pPr algn="ctr"/>
                      <a:r>
                        <a:rPr lang="en-US" sz="2000" dirty="0">
                          <a:latin typeface="Arial" panose="020B0604020202020204" pitchFamily="34" charset="0"/>
                          <a:cs typeface="Arial" panose="020B0604020202020204" pitchFamily="34" charset="0"/>
                        </a:rPr>
                        <a:t>60.8</a:t>
                      </a:r>
                    </a:p>
                  </a:txBody>
                  <a:tcPr anchor="ctr"/>
                </a:tc>
                <a:tc>
                  <a:txBody>
                    <a:bodyPr/>
                    <a:lstStyle/>
                    <a:p>
                      <a:pPr algn="ctr"/>
                      <a:r>
                        <a:rPr lang="en-US" sz="2000" dirty="0">
                          <a:latin typeface="Arial" panose="020B0604020202020204" pitchFamily="34" charset="0"/>
                          <a:cs typeface="Arial" panose="020B0604020202020204" pitchFamily="34" charset="0"/>
                        </a:rPr>
                        <a:t>60.7</a:t>
                      </a:r>
                    </a:p>
                  </a:txBody>
                  <a:tcPr anchor="ctr"/>
                </a:tc>
                <a:tc>
                  <a:txBody>
                    <a:bodyPr/>
                    <a:lstStyle/>
                    <a:p>
                      <a:pPr algn="ctr"/>
                      <a:r>
                        <a:rPr lang="en-US" sz="2000" dirty="0">
                          <a:latin typeface="Arial" panose="020B0604020202020204" pitchFamily="34" charset="0"/>
                          <a:cs typeface="Arial" panose="020B0604020202020204" pitchFamily="34" charset="0"/>
                        </a:rPr>
                        <a:t>0.9680</a:t>
                      </a:r>
                    </a:p>
                  </a:txBody>
                  <a:tcPr anchor="ctr"/>
                </a:tc>
                <a:extLst>
                  <a:ext uri="{0D108BD9-81ED-4DB2-BD59-A6C34878D82A}">
                    <a16:rowId xmlns:a16="http://schemas.microsoft.com/office/drawing/2014/main" val="10002"/>
                  </a:ext>
                </a:extLst>
              </a:tr>
              <a:tr h="731458">
                <a:tc>
                  <a:txBody>
                    <a:bodyPr/>
                    <a:lstStyle/>
                    <a:p>
                      <a:pPr algn="l"/>
                      <a:r>
                        <a:rPr lang="en-US" sz="2000" dirty="0">
                          <a:latin typeface="Arial" panose="020B0604020202020204" pitchFamily="34" charset="0"/>
                          <a:cs typeface="Arial" panose="020B0604020202020204" pitchFamily="34" charset="0"/>
                        </a:rPr>
                        <a:t>% White</a:t>
                      </a:r>
                      <a:r>
                        <a:rPr lang="en-US" sz="2000" baseline="0" dirty="0">
                          <a:latin typeface="Arial" panose="020B0604020202020204" pitchFamily="34" charset="0"/>
                          <a:cs typeface="Arial" panose="020B0604020202020204" pitchFamily="34" charset="0"/>
                        </a:rPr>
                        <a:t> and non-Hispanic</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81.9</a:t>
                      </a:r>
                    </a:p>
                  </a:txBody>
                  <a:tcPr anchor="ctr"/>
                </a:tc>
                <a:tc>
                  <a:txBody>
                    <a:bodyPr/>
                    <a:lstStyle/>
                    <a:p>
                      <a:pPr algn="ctr"/>
                      <a:r>
                        <a:rPr lang="en-US" sz="2000" dirty="0">
                          <a:latin typeface="Arial" panose="020B0604020202020204" pitchFamily="34" charset="0"/>
                          <a:cs typeface="Arial" panose="020B0604020202020204" pitchFamily="34" charset="0"/>
                        </a:rPr>
                        <a:t>78.1</a:t>
                      </a:r>
                    </a:p>
                  </a:txBody>
                  <a:tcPr anchor="ctr"/>
                </a:tc>
                <a:tc>
                  <a:txBody>
                    <a:bodyPr/>
                    <a:lstStyle/>
                    <a:p>
                      <a:pPr algn="ctr"/>
                      <a:r>
                        <a:rPr lang="en-US" sz="2000" dirty="0">
                          <a:latin typeface="Arial" panose="020B0604020202020204" pitchFamily="34" charset="0"/>
                          <a:cs typeface="Arial" panose="020B0604020202020204" pitchFamily="34" charset="0"/>
                        </a:rPr>
                        <a:t>0.1807</a:t>
                      </a:r>
                    </a:p>
                  </a:txBody>
                  <a:tcPr anchor="ctr"/>
                </a:tc>
                <a:extLst>
                  <a:ext uri="{0D108BD9-81ED-4DB2-BD59-A6C34878D82A}">
                    <a16:rowId xmlns:a16="http://schemas.microsoft.com/office/drawing/2014/main" val="10003"/>
                  </a:ext>
                </a:extLst>
              </a:tr>
              <a:tr h="731458">
                <a:tc>
                  <a:txBody>
                    <a:bodyPr/>
                    <a:lstStyle/>
                    <a:p>
                      <a:pPr algn="l"/>
                      <a:r>
                        <a:rPr lang="en-US" sz="2000" dirty="0">
                          <a:latin typeface="Arial" panose="020B0604020202020204" pitchFamily="34" charset="0"/>
                          <a:cs typeface="Arial" panose="020B0604020202020204" pitchFamily="34" charset="0"/>
                        </a:rPr>
                        <a:t>% Currently</a:t>
                      </a:r>
                      <a:r>
                        <a:rPr lang="en-US" sz="2000" baseline="0" dirty="0">
                          <a:latin typeface="Arial" panose="020B0604020202020204" pitchFamily="34" charset="0"/>
                          <a:cs typeface="Arial" panose="020B0604020202020204" pitchFamily="34" charset="0"/>
                        </a:rPr>
                        <a:t> married</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22.4</a:t>
                      </a:r>
                    </a:p>
                  </a:txBody>
                  <a:tcPr anchor="ctr"/>
                </a:tc>
                <a:tc>
                  <a:txBody>
                    <a:bodyPr/>
                    <a:lstStyle/>
                    <a:p>
                      <a:pPr algn="ctr"/>
                      <a:r>
                        <a:rPr lang="en-US" sz="2000" dirty="0">
                          <a:latin typeface="Arial" panose="020B0604020202020204" pitchFamily="34" charset="0"/>
                          <a:cs typeface="Arial" panose="020B0604020202020204" pitchFamily="34" charset="0"/>
                        </a:rPr>
                        <a:t>25.7</a:t>
                      </a:r>
                    </a:p>
                  </a:txBody>
                  <a:tcPr anchor="ctr"/>
                </a:tc>
                <a:tc>
                  <a:txBody>
                    <a:bodyPr/>
                    <a:lstStyle/>
                    <a:p>
                      <a:pPr algn="ctr"/>
                      <a:r>
                        <a:rPr lang="en-US" sz="2000" dirty="0">
                          <a:latin typeface="Arial" panose="020B0604020202020204" pitchFamily="34" charset="0"/>
                          <a:cs typeface="Arial" panose="020B0604020202020204" pitchFamily="34" charset="0"/>
                        </a:rPr>
                        <a:t>0.2808</a:t>
                      </a:r>
                    </a:p>
                  </a:txBody>
                  <a:tcPr anchor="ctr"/>
                </a:tc>
                <a:extLst>
                  <a:ext uri="{0D108BD9-81ED-4DB2-BD59-A6C34878D82A}">
                    <a16:rowId xmlns:a16="http://schemas.microsoft.com/office/drawing/2014/main" val="10004"/>
                  </a:ext>
                </a:extLst>
              </a:tr>
              <a:tr h="787789">
                <a:tc>
                  <a:txBody>
                    <a:bodyPr/>
                    <a:lstStyle/>
                    <a:p>
                      <a:pPr algn="l"/>
                      <a:r>
                        <a:rPr lang="en-US" sz="2000" dirty="0">
                          <a:latin typeface="Arial" panose="020B0604020202020204" pitchFamily="34" charset="0"/>
                          <a:cs typeface="Arial" panose="020B0604020202020204" pitchFamily="34" charset="0"/>
                        </a:rPr>
                        <a:t>% Four-year</a:t>
                      </a:r>
                      <a:r>
                        <a:rPr lang="en-US" sz="2000" baseline="0" dirty="0">
                          <a:latin typeface="Arial" panose="020B0604020202020204" pitchFamily="34" charset="0"/>
                          <a:cs typeface="Arial" panose="020B0604020202020204" pitchFamily="34" charset="0"/>
                        </a:rPr>
                        <a:t> college graduate</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latin typeface="Arial" panose="020B0604020202020204" pitchFamily="34" charset="0"/>
                          <a:cs typeface="Arial" panose="020B0604020202020204" pitchFamily="34" charset="0"/>
                        </a:rPr>
                        <a:t>20.0</a:t>
                      </a:r>
                    </a:p>
                  </a:txBody>
                  <a:tcPr anchor="ctr"/>
                </a:tc>
                <a:tc>
                  <a:txBody>
                    <a:bodyPr/>
                    <a:lstStyle/>
                    <a:p>
                      <a:pPr algn="ctr"/>
                      <a:r>
                        <a:rPr lang="en-US" sz="2000" dirty="0">
                          <a:latin typeface="Arial" panose="020B0604020202020204" pitchFamily="34" charset="0"/>
                          <a:cs typeface="Arial" panose="020B0604020202020204" pitchFamily="34" charset="0"/>
                        </a:rPr>
                        <a:t>19.2</a:t>
                      </a:r>
                    </a:p>
                  </a:txBody>
                  <a:tcPr anchor="ctr"/>
                </a:tc>
                <a:tc>
                  <a:txBody>
                    <a:bodyPr/>
                    <a:lstStyle/>
                    <a:p>
                      <a:pPr algn="ctr"/>
                      <a:r>
                        <a:rPr lang="en-US" sz="2000" dirty="0">
                          <a:latin typeface="Arial" panose="020B0604020202020204" pitchFamily="34" charset="0"/>
                          <a:cs typeface="Arial" panose="020B0604020202020204" pitchFamily="34" charset="0"/>
                        </a:rPr>
                        <a:t>0.7862</a:t>
                      </a:r>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2"/>
          <p:cNvSpPr>
            <a:spLocks noGrp="1"/>
          </p:cNvSpPr>
          <p:nvPr>
            <p:ph type="title"/>
          </p:nvPr>
        </p:nvSpPr>
        <p:spPr>
          <a:xfrm>
            <a:off x="849312" y="76200"/>
            <a:ext cx="7989888" cy="668337"/>
          </a:xfrm>
        </p:spPr>
        <p:txBody>
          <a:bodyPr anchor="ctr">
            <a:normAutofit fontScale="90000"/>
          </a:bodyPr>
          <a:lstStyle/>
          <a:p>
            <a:pPr algn="ctr" eaLnBrk="1" hangingPunct="1"/>
            <a:r>
              <a:rPr lang="en-US" sz="3600" dirty="0">
                <a:solidFill>
                  <a:schemeClr val="tx2">
                    <a:satMod val="130000"/>
                  </a:schemeClr>
                </a:solidFill>
                <a:latin typeface="Arial" charset="0"/>
                <a:ea typeface="+mj-ea"/>
                <a:cs typeface="Arial" charset="0"/>
              </a:rPr>
              <a:t>Randomly Assigned Groups in Texas</a:t>
            </a:r>
          </a:p>
        </p:txBody>
      </p:sp>
      <p:sp>
        <p:nvSpPr>
          <p:cNvPr id="5" name="Slide Number Placeholder 4"/>
          <p:cNvSpPr>
            <a:spLocks noGrp="1"/>
          </p:cNvSpPr>
          <p:nvPr>
            <p:ph type="sldNum" sz="quarter" idx="14"/>
          </p:nvPr>
        </p:nvSpPr>
        <p:spPr/>
        <p:txBody>
          <a:bodyPr/>
          <a:lstStyle/>
          <a:p>
            <a:pPr>
              <a:defRPr/>
            </a:pPr>
            <a:fld id="{CCB7FC46-1D7F-48A1-B1CD-91CD4ECAED8F}" type="slidenum">
              <a:rPr lang="en-US"/>
              <a:pPr>
                <a:defRPr/>
              </a:pPr>
              <a:t>9</a:t>
            </a:fld>
            <a:endParaRPr lang="en-US"/>
          </a:p>
        </p:txBody>
      </p:sp>
      <p:graphicFrame>
        <p:nvGraphicFramePr>
          <p:cNvPr id="8" name="Content Placeholder 4"/>
          <p:cNvGraphicFramePr>
            <a:graphicFrameLocks noGrp="1"/>
          </p:cNvGraphicFramePr>
          <p:nvPr>
            <p:ph idx="4294967295"/>
            <p:extLst>
              <p:ext uri="{D42A27DB-BD31-4B8C-83A1-F6EECF244321}">
                <p14:modId xmlns:p14="http://schemas.microsoft.com/office/powerpoint/2010/main" val="1769559518"/>
              </p:ext>
            </p:extLst>
          </p:nvPr>
        </p:nvGraphicFramePr>
        <p:xfrm>
          <a:off x="228600" y="1182686"/>
          <a:ext cx="8762999" cy="4989515"/>
        </p:xfrm>
        <a:graphic>
          <a:graphicData uri="http://schemas.openxmlformats.org/drawingml/2006/table">
            <a:tbl>
              <a:tblPr firstRow="1" bandRow="1">
                <a:tableStyleId>{35758FB7-9AC5-4552-8A53-C91805E547FA}</a:tableStyleId>
              </a:tblPr>
              <a:tblGrid>
                <a:gridCol w="3095188">
                  <a:extLst>
                    <a:ext uri="{9D8B030D-6E8A-4147-A177-3AD203B41FA5}">
                      <a16:colId xmlns:a16="http://schemas.microsoft.com/office/drawing/2014/main" val="20000"/>
                    </a:ext>
                  </a:extLst>
                </a:gridCol>
                <a:gridCol w="2076859">
                  <a:extLst>
                    <a:ext uri="{9D8B030D-6E8A-4147-A177-3AD203B41FA5}">
                      <a16:colId xmlns:a16="http://schemas.microsoft.com/office/drawing/2014/main" val="20001"/>
                    </a:ext>
                  </a:extLst>
                </a:gridCol>
                <a:gridCol w="1795476">
                  <a:extLst>
                    <a:ext uri="{9D8B030D-6E8A-4147-A177-3AD203B41FA5}">
                      <a16:colId xmlns:a16="http://schemas.microsoft.com/office/drawing/2014/main" val="20002"/>
                    </a:ext>
                  </a:extLst>
                </a:gridCol>
                <a:gridCol w="1795476">
                  <a:extLst>
                    <a:ext uri="{9D8B030D-6E8A-4147-A177-3AD203B41FA5}">
                      <a16:colId xmlns:a16="http://schemas.microsoft.com/office/drawing/2014/main" val="20003"/>
                    </a:ext>
                  </a:extLst>
                </a:gridCol>
              </a:tblGrid>
              <a:tr h="1164277">
                <a:tc>
                  <a:txBody>
                    <a:bodyPr/>
                    <a:lstStyle/>
                    <a:p>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baseline="0" dirty="0"/>
                        <a:t>Texas</a:t>
                      </a:r>
                    </a:p>
                    <a:p>
                      <a:pPr algn="ctr"/>
                      <a:r>
                        <a:rPr lang="en-US" sz="2000" baseline="0" dirty="0"/>
                        <a:t>T Group</a:t>
                      </a:r>
                    </a:p>
                    <a:p>
                      <a:pPr algn="ctr"/>
                      <a:r>
                        <a:rPr lang="en-US" sz="2000" baseline="0" dirty="0"/>
                        <a:t>(n=884)</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Texas</a:t>
                      </a:r>
                    </a:p>
                    <a:p>
                      <a:pPr algn="ctr"/>
                      <a:r>
                        <a:rPr lang="en-US" sz="2000" dirty="0"/>
                        <a:t>C Group</a:t>
                      </a:r>
                    </a:p>
                    <a:p>
                      <a:pPr algn="ctr"/>
                      <a:r>
                        <a:rPr lang="en-US" sz="2000" dirty="0"/>
                        <a:t>(n=697)</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P-value</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753443">
                <a:tc>
                  <a:txBody>
                    <a:bodyPr/>
                    <a:lstStyle/>
                    <a:p>
                      <a:pPr algn="l"/>
                      <a:r>
                        <a:rPr lang="en-US" sz="2000" dirty="0"/>
                        <a:t>Age (mean years)</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solidFill>
                            <a:srgbClr val="000000"/>
                          </a:solidFill>
                        </a:rPr>
                        <a:t>46.9</a:t>
                      </a:r>
                      <a:endParaRPr lang="en-US" sz="2000" dirty="0">
                        <a:solidFill>
                          <a:srgbClr val="000000"/>
                        </a:solidFill>
                        <a:latin typeface="Arial" panose="020B0604020202020204" pitchFamily="34" charset="0"/>
                        <a:cs typeface="Arial" panose="020B0604020202020204" pitchFamily="34" charset="0"/>
                      </a:endParaRPr>
                    </a:p>
                  </a:txBody>
                  <a:tcPr anchor="ctr"/>
                </a:tc>
                <a:tc>
                  <a:txBody>
                    <a:bodyPr/>
                    <a:lstStyle/>
                    <a:p>
                      <a:pPr algn="ctr"/>
                      <a:r>
                        <a:rPr lang="en-US" sz="2000" dirty="0"/>
                        <a:t>47.1</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0.5461</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753443">
                <a:tc>
                  <a:txBody>
                    <a:bodyPr/>
                    <a:lstStyle/>
                    <a:p>
                      <a:pPr algn="l"/>
                      <a:r>
                        <a:rPr lang="en-US" sz="2000" dirty="0"/>
                        <a:t>% Female</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77.5</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74.9</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0.2296</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753443">
                <a:tc>
                  <a:txBody>
                    <a:bodyPr/>
                    <a:lstStyle/>
                    <a:p>
                      <a:pPr algn="l"/>
                      <a:r>
                        <a:rPr lang="en-US" sz="2000" dirty="0"/>
                        <a:t>% White</a:t>
                      </a:r>
                      <a:r>
                        <a:rPr lang="en-US" sz="2000" baseline="0" dirty="0"/>
                        <a:t> and non-Hispanic</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22.0</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25.0</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0.1545</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753443">
                <a:tc>
                  <a:txBody>
                    <a:bodyPr/>
                    <a:lstStyle/>
                    <a:p>
                      <a:pPr algn="l"/>
                      <a:r>
                        <a:rPr lang="en-US" sz="2000" dirty="0"/>
                        <a:t>% Currently</a:t>
                      </a:r>
                      <a:r>
                        <a:rPr lang="en-US" sz="2000" baseline="0" dirty="0"/>
                        <a:t> married</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24.1</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25.6</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0.5078</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4"/>
                  </a:ext>
                </a:extLst>
              </a:tr>
              <a:tr h="811466">
                <a:tc>
                  <a:txBody>
                    <a:bodyPr/>
                    <a:lstStyle/>
                    <a:p>
                      <a:pPr algn="l"/>
                      <a:r>
                        <a:rPr lang="en-US" sz="2000" dirty="0"/>
                        <a:t>% Four-year</a:t>
                      </a:r>
                      <a:r>
                        <a:rPr lang="en-US" sz="2000" baseline="0" dirty="0"/>
                        <a:t> college graduate</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8.0</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8.9</a:t>
                      </a:r>
                      <a:endParaRPr lang="en-US" sz="2000" dirty="0">
                        <a:latin typeface="Arial" panose="020B0604020202020204" pitchFamily="34" charset="0"/>
                        <a:cs typeface="Arial" panose="020B0604020202020204" pitchFamily="34" charset="0"/>
                      </a:endParaRPr>
                    </a:p>
                  </a:txBody>
                  <a:tcPr anchor="ctr"/>
                </a:tc>
                <a:tc>
                  <a:txBody>
                    <a:bodyPr/>
                    <a:lstStyle/>
                    <a:p>
                      <a:pPr algn="ctr"/>
                      <a:r>
                        <a:rPr lang="en-US" sz="2000" dirty="0"/>
                        <a:t>0.5204</a:t>
                      </a:r>
                      <a:endParaRPr lang="en-US" sz="2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2264</TotalTime>
  <Words>1185</Words>
  <Application>Microsoft Office PowerPoint</Application>
  <PresentationFormat>On-screen Show (4:3)</PresentationFormat>
  <Paragraphs>198</Paragraphs>
  <Slides>18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Calibri</vt:lpstr>
      <vt:lpstr>Gill Sans MT</vt:lpstr>
      <vt:lpstr>Times New Roman</vt:lpstr>
      <vt:lpstr>Verdana</vt:lpstr>
      <vt:lpstr>Wingdings</vt:lpstr>
      <vt:lpstr>Wingdings 2</vt:lpstr>
      <vt:lpstr>Solstice</vt:lpstr>
      <vt:lpstr>Worksheet</vt:lpstr>
      <vt:lpstr>Impact of Early Intervention Programs for Working Adults with Potentially Disabling Conditions  Evidence from the National DMIE Evaluation</vt:lpstr>
      <vt:lpstr>DMIE Policy Context</vt:lpstr>
      <vt:lpstr>Research Questions</vt:lpstr>
      <vt:lpstr>Target Populations</vt:lpstr>
      <vt:lpstr>DMIE Eligibility Criteria</vt:lpstr>
      <vt:lpstr>Components of DMIE Intervention</vt:lpstr>
      <vt:lpstr>Data and Methods</vt:lpstr>
      <vt:lpstr>Randomly Assigned Groups in Minnesota</vt:lpstr>
      <vt:lpstr>Randomly Assigned Groups in Texas</vt:lpstr>
      <vt:lpstr>Demographic Characteristics:   Full Sample (MN and TX)</vt:lpstr>
      <vt:lpstr>Health &amp; Employment Characteristics: Full Sample (MN and TX)</vt:lpstr>
      <vt:lpstr>Key Findings (1):  Percent of Participants Applying for Disability Benefits within 12 Months After Enrollment</vt:lpstr>
      <vt:lpstr>Key Findings (2):  Percent of Participants Receiving SSA Benefits within 12 Months After Enrollment</vt:lpstr>
      <vt:lpstr>Key Findings (3):  Percent of Participants Who Were  Employed 24 Months After Enrollment</vt:lpstr>
      <vt:lpstr>Key Findings (4):  Self-Reported SF-12 Mental Health Score 24 Months After Enrollment</vt:lpstr>
      <vt:lpstr>Summary of Key Findings (Gimm et al. 2011; Gimm et al. 2014)</vt:lpstr>
      <vt:lpstr>Policy Implications</vt:lpstr>
      <vt:lpstr>Thank You!</vt:lpstr>
    </vt:vector>
  </TitlesOfParts>
  <Company>George Mason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 Template 1: Title Slide</dc:title>
  <dc:creator>2009 ETF</dc:creator>
  <cp:lastModifiedBy>Coulter, Seth L</cp:lastModifiedBy>
  <cp:revision>446</cp:revision>
  <cp:lastPrinted>2018-08-27T19:59:10Z</cp:lastPrinted>
  <dcterms:created xsi:type="dcterms:W3CDTF">2010-02-22T20:01:48Z</dcterms:created>
  <dcterms:modified xsi:type="dcterms:W3CDTF">2021-10-12T13:45:24Z</dcterms:modified>
</cp:coreProperties>
</file>