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63" r:id="rId6"/>
    <p:sldId id="264" r:id="rId7"/>
    <p:sldId id="265" r:id="rId8"/>
    <p:sldId id="259"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1"/>
  </p:normalViewPr>
  <p:slideViewPr>
    <p:cSldViewPr snapToGrid="0" snapToObjects="1">
      <p:cViewPr varScale="1">
        <p:scale>
          <a:sx n="103" d="100"/>
          <a:sy n="103" d="100"/>
        </p:scale>
        <p:origin x="12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9BA5B-D9AF-B74E-8FA4-3E4CAB87B3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6583CB-EEE1-C546-B1F8-C842BDD0AE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7F038E-1A4F-F34D-A9D9-C57C6E028F11}"/>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65A04AA2-3E42-C44F-90ED-11CD26330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FE0EB-4EE1-864E-ABB6-BDBB0CDBF83B}"/>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79343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3B1FC-46A6-6344-83C1-945A0D8523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07A0C-5CEF-F64A-9042-B9903C264E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FB8A23-191F-FB4F-A1EE-F8410E70DFB8}"/>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D802F055-4828-8841-9480-9AAC45086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E1B1C-63C7-CD44-9DBE-0777EB5FD06F}"/>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6326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3804A-F418-FE4B-830E-9510C75105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8EBF80-7614-C947-86B9-7A5EDFDEEF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4BBF2-8A44-3B4A-AA9F-66DDD65DD7D4}"/>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F114752C-E830-4D46-9C73-8F49C1C4A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D5F6C-0091-9647-86E1-AC0B4FC0A6CA}"/>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205172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3E7EB-3D36-1344-994C-428CE02609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57BC0-97DA-D241-8A62-D1323DFAAF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FF4E6-A77C-3847-B5CA-572B1C6231A5}"/>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0CD0AA0D-6AAB-974B-B3E2-4210681EF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C850A-3C92-434A-BBC7-84F869F5576B}"/>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84346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177B9-12F1-1B4C-BC0B-2CC4B0B6F0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B4EAAE-DDD0-3D4E-B2E7-11D386814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FA3932-42E2-EB42-88EC-79EBACD05C85}"/>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6372A7D0-839B-0A4D-B6ED-CD76DC62E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AAF80-2313-0F4D-8D7E-7DDC968479CA}"/>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2037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3907-6DC9-3F4D-8A78-1699F7E638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EC93BC-645F-3940-88C1-84DD0EE17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61D736-E800-E243-9D8B-A364A3041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A08A90-A71C-8745-A032-26B5BA88D582}"/>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6" name="Footer Placeholder 5">
            <a:extLst>
              <a:ext uri="{FF2B5EF4-FFF2-40B4-BE49-F238E27FC236}">
                <a16:creationId xmlns:a16="http://schemas.microsoft.com/office/drawing/2014/main" id="{4DBFB926-767D-8D4E-AD69-28101EA87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433AA-1970-B445-AC09-1231D29AC5B4}"/>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39324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BD37-FD07-794C-A93A-E0B250D411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2CDDCC-5EC7-A948-BC68-56DA2F651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06E22C-B585-0A44-AA18-0C1715AD72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5F390-E576-4C42-8638-029CC7E05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A6E5DB-FD98-C543-AC8E-2524977DF3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54B668-2CF5-904B-8F58-9356B532D8E2}"/>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8" name="Footer Placeholder 7">
            <a:extLst>
              <a:ext uri="{FF2B5EF4-FFF2-40B4-BE49-F238E27FC236}">
                <a16:creationId xmlns:a16="http://schemas.microsoft.com/office/drawing/2014/main" id="{8889D8A5-07E5-C14E-BED8-F670501209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920164-0BB5-A14C-872C-7274EF7D2E58}"/>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49756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C7F7-48F1-CC4B-A218-F6423189DE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71212-FF5F-A24B-9A09-D85283133BE3}"/>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4" name="Footer Placeholder 3">
            <a:extLst>
              <a:ext uri="{FF2B5EF4-FFF2-40B4-BE49-F238E27FC236}">
                <a16:creationId xmlns:a16="http://schemas.microsoft.com/office/drawing/2014/main" id="{DAFAE5AD-300F-414F-AF98-FD4255260E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53D498-E1BF-2D42-ABBB-26BDA7B9FF65}"/>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307788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D0244-0775-8F46-97DB-D5B9A6DA4419}"/>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3" name="Footer Placeholder 2">
            <a:extLst>
              <a:ext uri="{FF2B5EF4-FFF2-40B4-BE49-F238E27FC236}">
                <a16:creationId xmlns:a16="http://schemas.microsoft.com/office/drawing/2014/main" id="{6E3C636D-1ABE-3840-BB35-9284F3BAB3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BDECB6-0BC7-3E46-A171-F6F6750AB43A}"/>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174535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87919-2227-1D4E-B391-527A64379F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945E3-5E45-F745-A4B9-A0A3921F7A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DD43BF-2D08-774E-924E-69C4BF3EE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8F6D4-4FE1-5A47-9B50-3CD0993723F3}"/>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6" name="Footer Placeholder 5">
            <a:extLst>
              <a:ext uri="{FF2B5EF4-FFF2-40B4-BE49-F238E27FC236}">
                <a16:creationId xmlns:a16="http://schemas.microsoft.com/office/drawing/2014/main" id="{E05E175C-D960-8A41-A1E1-AF80271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442C4-A397-5740-9571-AF6EA29170F8}"/>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343844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1805-51DA-614A-B717-6762B7C0F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0B380C-E364-3B4D-A0C0-DB2925415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FD4E63-6703-8D48-AAAC-7CAA7DE95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8C1564-E80B-7B4B-BD19-7E2EF95B6DAF}"/>
              </a:ext>
            </a:extLst>
          </p:cNvPr>
          <p:cNvSpPr>
            <a:spLocks noGrp="1"/>
          </p:cNvSpPr>
          <p:nvPr>
            <p:ph type="dt" sz="half" idx="10"/>
          </p:nvPr>
        </p:nvSpPr>
        <p:spPr/>
        <p:txBody>
          <a:bodyPr/>
          <a:lstStyle/>
          <a:p>
            <a:fld id="{1DD88837-C75E-9E45-8F9D-92084899FD01}" type="datetimeFigureOut">
              <a:rPr lang="en-US" smtClean="0"/>
              <a:t>10/12/2021</a:t>
            </a:fld>
            <a:endParaRPr lang="en-US"/>
          </a:p>
        </p:txBody>
      </p:sp>
      <p:sp>
        <p:nvSpPr>
          <p:cNvPr id="6" name="Footer Placeholder 5">
            <a:extLst>
              <a:ext uri="{FF2B5EF4-FFF2-40B4-BE49-F238E27FC236}">
                <a16:creationId xmlns:a16="http://schemas.microsoft.com/office/drawing/2014/main" id="{D2729D57-907C-5943-9B42-89689D2E7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20AD4-E99A-5E46-AB0F-75DA7596BE12}"/>
              </a:ext>
            </a:extLst>
          </p:cNvPr>
          <p:cNvSpPr>
            <a:spLocks noGrp="1"/>
          </p:cNvSpPr>
          <p:nvPr>
            <p:ph type="sldNum" sz="quarter" idx="12"/>
          </p:nvPr>
        </p:nvSpPr>
        <p:spPr/>
        <p:txBody>
          <a:bodyPr/>
          <a:lstStyle/>
          <a:p>
            <a:fld id="{496E8DE7-45F7-6644-87B0-8F2F16516674}" type="slidenum">
              <a:rPr lang="en-US" smtClean="0"/>
              <a:t>‹#›</a:t>
            </a:fld>
            <a:endParaRPr lang="en-US"/>
          </a:p>
        </p:txBody>
      </p:sp>
    </p:spTree>
    <p:extLst>
      <p:ext uri="{BB962C8B-B14F-4D97-AF65-F5344CB8AC3E}">
        <p14:creationId xmlns:p14="http://schemas.microsoft.com/office/powerpoint/2010/main" val="142546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52401F-316B-7941-870E-1429D43EE4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631361-C3CE-5544-ABC4-43F8291499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EBD8BA-1143-E34D-A804-64B6C9D01F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88837-C75E-9E45-8F9D-92084899FD01}" type="datetimeFigureOut">
              <a:rPr lang="en-US" smtClean="0"/>
              <a:t>10/12/2021</a:t>
            </a:fld>
            <a:endParaRPr lang="en-US"/>
          </a:p>
        </p:txBody>
      </p:sp>
      <p:sp>
        <p:nvSpPr>
          <p:cNvPr id="5" name="Footer Placeholder 4">
            <a:extLst>
              <a:ext uri="{FF2B5EF4-FFF2-40B4-BE49-F238E27FC236}">
                <a16:creationId xmlns:a16="http://schemas.microsoft.com/office/drawing/2014/main" id="{819A7D3E-4D54-594B-94BA-BABB8E8A2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CB4E14-715A-C049-8242-D7CEC4299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E8DE7-45F7-6644-87B0-8F2F16516674}" type="slidenum">
              <a:rPr lang="en-US" smtClean="0"/>
              <a:t>‹#›</a:t>
            </a:fld>
            <a:endParaRPr lang="en-US"/>
          </a:p>
        </p:txBody>
      </p:sp>
    </p:spTree>
    <p:extLst>
      <p:ext uri="{BB962C8B-B14F-4D97-AF65-F5344CB8AC3E}">
        <p14:creationId xmlns:p14="http://schemas.microsoft.com/office/powerpoint/2010/main" val="185136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00AB-E500-F54E-A689-129C421033B1}"/>
              </a:ext>
            </a:extLst>
          </p:cNvPr>
          <p:cNvSpPr>
            <a:spLocks noGrp="1"/>
          </p:cNvSpPr>
          <p:nvPr>
            <p:ph type="ctrTitle"/>
          </p:nvPr>
        </p:nvSpPr>
        <p:spPr>
          <a:xfrm>
            <a:off x="1524000" y="1600200"/>
            <a:ext cx="9144000" cy="2387600"/>
          </a:xfrm>
        </p:spPr>
        <p:txBody>
          <a:bodyPr>
            <a:normAutofit fontScale="90000"/>
          </a:bodyPr>
          <a:lstStyle/>
          <a:p>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The                        Presents: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 State-of-the-Science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Virtual Conference</a:t>
            </a:r>
          </a:p>
        </p:txBody>
      </p:sp>
      <p:sp>
        <p:nvSpPr>
          <p:cNvPr id="3" name="Subtitle 2">
            <a:extLst>
              <a:ext uri="{FF2B5EF4-FFF2-40B4-BE49-F238E27FC236}">
                <a16:creationId xmlns:a16="http://schemas.microsoft.com/office/drawing/2014/main" id="{6AD7C867-ECFE-B446-A059-09FD045BC37F}"/>
              </a:ext>
            </a:extLst>
          </p:cNvPr>
          <p:cNvSpPr>
            <a:spLocks noGrp="1"/>
          </p:cNvSpPr>
          <p:nvPr>
            <p:ph type="subTitle" idx="1"/>
          </p:nvPr>
        </p:nvSpPr>
        <p:spPr>
          <a:xfrm>
            <a:off x="1524000" y="3987800"/>
            <a:ext cx="9144000" cy="1655762"/>
          </a:xfrm>
        </p:spPr>
        <p:txBody>
          <a:bodyPr>
            <a:normAutofit fontScale="70000" lnSpcReduction="20000"/>
          </a:bodyPr>
          <a:lstStyle/>
          <a:p>
            <a:br>
              <a:rPr lang="en-US" dirty="0"/>
            </a:br>
            <a:endParaRPr lang="en-US" dirty="0"/>
          </a:p>
          <a:p>
            <a:r>
              <a:rPr lang="en-US" dirty="0"/>
              <a:t> This virtual conference is funded through a grant from the National Institute on Disability, Independent Living, and Rehabilitation Research (NIDILRR grant number 90RT5043). NIDILRR is a Center within the Administration for Community Living (ACL), Department of Health and Human Services (HHS). The contents of the presentations do not necessarily represent the policy of NIDILRR, ACL, or HHS, and you should not assume endorsement by the Federal Government. </a:t>
            </a:r>
          </a:p>
          <a:p>
            <a:endParaRPr lang="en-US" dirty="0"/>
          </a:p>
        </p:txBody>
      </p:sp>
      <p:pic>
        <p:nvPicPr>
          <p:cNvPr id="4" name="Picture 3" descr="Logo for the Research and Training Center on Promoting Interventions for Community Living (RTC/PICL). RTC in white on blue; PICL in white on rust. ">
            <a:extLst>
              <a:ext uri="{FF2B5EF4-FFF2-40B4-BE49-F238E27FC236}">
                <a16:creationId xmlns:a16="http://schemas.microsoft.com/office/drawing/2014/main" id="{9E1AF47F-B77A-EE43-BF32-F1D4390D0CD6}"/>
              </a:ext>
            </a:extLst>
          </p:cNvPr>
          <p:cNvPicPr>
            <a:picLocks noChangeAspect="1"/>
          </p:cNvPicPr>
          <p:nvPr/>
        </p:nvPicPr>
        <p:blipFill>
          <a:blip r:embed="rId2"/>
          <a:stretch>
            <a:fillRect/>
          </a:stretch>
        </p:blipFill>
        <p:spPr>
          <a:xfrm>
            <a:off x="3415243" y="896937"/>
            <a:ext cx="3750733" cy="1406525"/>
          </a:xfrm>
          <a:prstGeom prst="rect">
            <a:avLst/>
          </a:prstGeom>
        </p:spPr>
      </p:pic>
    </p:spTree>
    <p:extLst>
      <p:ext uri="{BB962C8B-B14F-4D97-AF65-F5344CB8AC3E}">
        <p14:creationId xmlns:p14="http://schemas.microsoft.com/office/powerpoint/2010/main" val="1067723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D9E7D-CEBE-4DFB-B703-F4EC3A836D9A}"/>
              </a:ext>
            </a:extLst>
          </p:cNvPr>
          <p:cNvSpPr>
            <a:spLocks noGrp="1"/>
          </p:cNvSpPr>
          <p:nvPr>
            <p:ph type="title"/>
          </p:nvPr>
        </p:nvSpPr>
        <p:spPr/>
        <p:txBody>
          <a:bodyPr/>
          <a:lstStyle/>
          <a:p>
            <a:r>
              <a:rPr lang="en-US" dirty="0"/>
              <a:t>Lillie Greiman</a:t>
            </a:r>
          </a:p>
        </p:txBody>
      </p:sp>
      <p:pic>
        <p:nvPicPr>
          <p:cNvPr id="4" name="Content Placeholder 3" descr="Head shot of presenter Lillie Greiman">
            <a:extLst>
              <a:ext uri="{FF2B5EF4-FFF2-40B4-BE49-F238E27FC236}">
                <a16:creationId xmlns:a16="http://schemas.microsoft.com/office/drawing/2014/main" id="{13429D8A-3B70-4214-B061-D3DBA1FCD2B2}"/>
              </a:ext>
            </a:extLst>
          </p:cNvPr>
          <p:cNvPicPr>
            <a:picLocks noGrp="1" noChangeAspect="1"/>
          </p:cNvPicPr>
          <p:nvPr>
            <p:ph sz="half" idx="1"/>
          </p:nvPr>
        </p:nvPicPr>
        <p:blipFill>
          <a:blip r:embed="rId2"/>
          <a:stretch>
            <a:fillRect/>
          </a:stretch>
        </p:blipFill>
        <p:spPr>
          <a:xfrm>
            <a:off x="936171" y="1690688"/>
            <a:ext cx="2250787" cy="3236154"/>
          </a:xfrm>
          <a:prstGeom prst="rect">
            <a:avLst/>
          </a:prstGeom>
        </p:spPr>
      </p:pic>
      <p:sp>
        <p:nvSpPr>
          <p:cNvPr id="5" name="Content Placeholder 4">
            <a:extLst>
              <a:ext uri="{FF2B5EF4-FFF2-40B4-BE49-F238E27FC236}">
                <a16:creationId xmlns:a16="http://schemas.microsoft.com/office/drawing/2014/main" id="{C6FD9091-0D8E-4391-B150-0C955133927E}"/>
              </a:ext>
            </a:extLst>
          </p:cNvPr>
          <p:cNvSpPr>
            <a:spLocks noGrp="1"/>
          </p:cNvSpPr>
          <p:nvPr>
            <p:ph sz="half" idx="2"/>
          </p:nvPr>
        </p:nvSpPr>
        <p:spPr>
          <a:xfrm>
            <a:off x="3581400" y="1825625"/>
            <a:ext cx="5181600" cy="4351338"/>
          </a:xfrm>
        </p:spPr>
        <p:txBody>
          <a:bodyPr/>
          <a:lstStyle/>
          <a:p>
            <a:r>
              <a:rPr lang="en-US" dirty="0" err="1"/>
              <a:t>RTC:Rural</a:t>
            </a:r>
            <a:r>
              <a:rPr lang="en-US" dirty="0"/>
              <a:t> Project Director</a:t>
            </a:r>
          </a:p>
          <a:p>
            <a:r>
              <a:rPr lang="en-US" dirty="0"/>
              <a:t>RTC/PICL Researcher</a:t>
            </a:r>
          </a:p>
          <a:p>
            <a:r>
              <a:rPr lang="en-US" dirty="0"/>
              <a:t>University of Montana</a:t>
            </a:r>
          </a:p>
        </p:txBody>
      </p:sp>
    </p:spTree>
    <p:extLst>
      <p:ext uri="{BB962C8B-B14F-4D97-AF65-F5344CB8AC3E}">
        <p14:creationId xmlns:p14="http://schemas.microsoft.com/office/powerpoint/2010/main" val="406333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C1DA-7484-4FE6-8BFA-F09FDDDEA735}"/>
              </a:ext>
            </a:extLst>
          </p:cNvPr>
          <p:cNvSpPr>
            <a:spLocks noGrp="1"/>
          </p:cNvSpPr>
          <p:nvPr>
            <p:ph type="title"/>
          </p:nvPr>
        </p:nvSpPr>
        <p:spPr/>
        <p:txBody>
          <a:bodyPr/>
          <a:lstStyle/>
          <a:p>
            <a:r>
              <a:rPr lang="en-US" dirty="0"/>
              <a:t>Dr. Jean Hall</a:t>
            </a:r>
          </a:p>
        </p:txBody>
      </p:sp>
      <p:pic>
        <p:nvPicPr>
          <p:cNvPr id="4" name="Content Placeholder 3" descr="Head shot of presenter Dr. Jean Hall">
            <a:extLst>
              <a:ext uri="{FF2B5EF4-FFF2-40B4-BE49-F238E27FC236}">
                <a16:creationId xmlns:a16="http://schemas.microsoft.com/office/drawing/2014/main" id="{E8E11D33-82D3-4997-95BB-2FAE28D9A6B0}"/>
              </a:ext>
            </a:extLst>
          </p:cNvPr>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968236" y="1551504"/>
            <a:ext cx="2702616" cy="3590339"/>
          </a:xfrm>
          <a:prstGeom prst="rect">
            <a:avLst/>
          </a:prstGeom>
        </p:spPr>
      </p:pic>
      <p:sp>
        <p:nvSpPr>
          <p:cNvPr id="5" name="Content Placeholder 4">
            <a:extLst>
              <a:ext uri="{FF2B5EF4-FFF2-40B4-BE49-F238E27FC236}">
                <a16:creationId xmlns:a16="http://schemas.microsoft.com/office/drawing/2014/main" id="{6C3CFAE2-3EBE-4F44-AD2A-BA32EC7E0774}"/>
              </a:ext>
            </a:extLst>
          </p:cNvPr>
          <p:cNvSpPr>
            <a:spLocks noGrp="1"/>
          </p:cNvSpPr>
          <p:nvPr>
            <p:ph sz="half" idx="2"/>
          </p:nvPr>
        </p:nvSpPr>
        <p:spPr>
          <a:xfrm>
            <a:off x="4250635" y="1551504"/>
            <a:ext cx="5181600" cy="4351338"/>
          </a:xfrm>
        </p:spPr>
        <p:txBody>
          <a:bodyPr/>
          <a:lstStyle/>
          <a:p>
            <a:r>
              <a:rPr lang="en-US" dirty="0"/>
              <a:t>Institute for Health </a:t>
            </a:r>
            <a:r>
              <a:rPr lang="en-US"/>
              <a:t>and Disability Policy </a:t>
            </a:r>
            <a:r>
              <a:rPr lang="en-US" dirty="0"/>
              <a:t>Studies</a:t>
            </a:r>
          </a:p>
          <a:p>
            <a:r>
              <a:rPr lang="en-US" dirty="0"/>
              <a:t>RTC/PICL PI</a:t>
            </a:r>
          </a:p>
          <a:p>
            <a:r>
              <a:rPr lang="en-US" dirty="0"/>
              <a:t>University of Kansas</a:t>
            </a:r>
          </a:p>
        </p:txBody>
      </p:sp>
    </p:spTree>
    <p:extLst>
      <p:ext uri="{BB962C8B-B14F-4D97-AF65-F5344CB8AC3E}">
        <p14:creationId xmlns:p14="http://schemas.microsoft.com/office/powerpoint/2010/main" val="107740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D32D-B5E9-0743-8F5C-EE4E1D9EEE9D}"/>
              </a:ext>
            </a:extLst>
          </p:cNvPr>
          <p:cNvSpPr>
            <a:spLocks noGrp="1"/>
          </p:cNvSpPr>
          <p:nvPr>
            <p:ph type="title"/>
          </p:nvPr>
        </p:nvSpPr>
        <p:spPr/>
        <p:txBody>
          <a:bodyPr/>
          <a:lstStyle/>
          <a:p>
            <a:r>
              <a:rPr lang="en-US" dirty="0"/>
              <a:t>Accessibility Features</a:t>
            </a:r>
          </a:p>
        </p:txBody>
      </p:sp>
      <p:sp>
        <p:nvSpPr>
          <p:cNvPr id="3" name="Content Placeholder 2">
            <a:extLst>
              <a:ext uri="{FF2B5EF4-FFF2-40B4-BE49-F238E27FC236}">
                <a16:creationId xmlns:a16="http://schemas.microsoft.com/office/drawing/2014/main" id="{B99810EB-247A-2A45-AA5F-888580A97895}"/>
              </a:ext>
            </a:extLst>
          </p:cNvPr>
          <p:cNvSpPr>
            <a:spLocks noGrp="1"/>
          </p:cNvSpPr>
          <p:nvPr>
            <p:ph idx="1"/>
          </p:nvPr>
        </p:nvSpPr>
        <p:spPr>
          <a:xfrm>
            <a:off x="838200" y="1520825"/>
            <a:ext cx="10515600" cy="4351338"/>
          </a:xfrm>
        </p:spPr>
        <p:txBody>
          <a:bodyPr>
            <a:normAutofit lnSpcReduction="10000"/>
          </a:bodyPr>
          <a:lstStyle/>
          <a:p>
            <a:r>
              <a:rPr lang="en-US" dirty="0"/>
              <a:t>Automated captioning is available on today’s call. </a:t>
            </a:r>
          </a:p>
          <a:p>
            <a:pPr lvl="1"/>
            <a:r>
              <a:rPr lang="en-US" dirty="0"/>
              <a:t>Turn on captioning by clicking on the “CC Live Transcript” in the Zoom toolbar</a:t>
            </a:r>
          </a:p>
          <a:p>
            <a:pPr lvl="1"/>
            <a:r>
              <a:rPr lang="en-US" dirty="0"/>
              <a:t>You’ll see “show subtitle,” which turns on the captions</a:t>
            </a:r>
          </a:p>
          <a:p>
            <a:pPr lvl="1"/>
            <a:r>
              <a:rPr lang="en-US" dirty="0"/>
              <a:t>In that same location, you can adjust the size of the captions to meet your needs by selecting “subtitle settings” </a:t>
            </a:r>
          </a:p>
          <a:p>
            <a:r>
              <a:rPr lang="en-US" dirty="0"/>
              <a:t>We have sign language interpreters on the webinar: Jolene Benham and Hannah Randolph. </a:t>
            </a:r>
          </a:p>
          <a:p>
            <a:pPr lvl="1"/>
            <a:r>
              <a:rPr lang="en-US" dirty="0"/>
              <a:t>We are using gallery view in Zoom to see both the shared screen and interpreter. </a:t>
            </a:r>
          </a:p>
          <a:p>
            <a:pPr lvl="1"/>
            <a:r>
              <a:rPr lang="en-US" dirty="0"/>
              <a:t>If you only see the shared screen, go to the top of your Zoom window, and move your cursor on the green bar at the top that reads, “view options” </a:t>
            </a:r>
          </a:p>
          <a:p>
            <a:pPr lvl="1"/>
            <a:r>
              <a:rPr lang="en-US" dirty="0"/>
              <a:t>Click on that arrow and make sure that you are in “Side-by-Side Mode”  </a:t>
            </a:r>
          </a:p>
        </p:txBody>
      </p:sp>
    </p:spTree>
    <p:extLst>
      <p:ext uri="{BB962C8B-B14F-4D97-AF65-F5344CB8AC3E}">
        <p14:creationId xmlns:p14="http://schemas.microsoft.com/office/powerpoint/2010/main" val="92426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4D6C-7448-C542-8D7F-84747589DFC1}"/>
              </a:ext>
            </a:extLst>
          </p:cNvPr>
          <p:cNvSpPr>
            <a:spLocks noGrp="1"/>
          </p:cNvSpPr>
          <p:nvPr>
            <p:ph type="title"/>
          </p:nvPr>
        </p:nvSpPr>
        <p:spPr>
          <a:xfrm>
            <a:off x="838200" y="158296"/>
            <a:ext cx="10515600" cy="1325563"/>
          </a:xfrm>
        </p:spPr>
        <p:txBody>
          <a:bodyPr/>
          <a:lstStyle/>
          <a:p>
            <a:r>
              <a:rPr lang="en-US" dirty="0"/>
              <a:t>Q&amp;A Facilitation </a:t>
            </a:r>
          </a:p>
        </p:txBody>
      </p:sp>
      <p:sp>
        <p:nvSpPr>
          <p:cNvPr id="3" name="Content Placeholder 2">
            <a:extLst>
              <a:ext uri="{FF2B5EF4-FFF2-40B4-BE49-F238E27FC236}">
                <a16:creationId xmlns:a16="http://schemas.microsoft.com/office/drawing/2014/main" id="{41AA66E6-CE17-394E-9CCD-AAF9A63F157D}"/>
              </a:ext>
            </a:extLst>
          </p:cNvPr>
          <p:cNvSpPr>
            <a:spLocks noGrp="1"/>
          </p:cNvSpPr>
          <p:nvPr>
            <p:ph idx="1"/>
          </p:nvPr>
        </p:nvSpPr>
        <p:spPr>
          <a:xfrm>
            <a:off x="838200" y="1253330"/>
            <a:ext cx="10515600" cy="5234555"/>
          </a:xfrm>
        </p:spPr>
        <p:txBody>
          <a:bodyPr>
            <a:noAutofit/>
          </a:bodyPr>
          <a:lstStyle/>
          <a:p>
            <a:r>
              <a:rPr lang="en-US" dirty="0"/>
              <a:t>Kelsey Goddard will moderate questions </a:t>
            </a:r>
            <a:r>
              <a:rPr lang="en-US" b="1" dirty="0"/>
              <a:t>at the end of the presentation. </a:t>
            </a:r>
          </a:p>
          <a:p>
            <a:pPr lvl="1"/>
            <a:r>
              <a:rPr lang="en-US" dirty="0"/>
              <a:t>We will answer questions in the order they come in, and we will try to get through as many questions possible. </a:t>
            </a:r>
          </a:p>
          <a:p>
            <a:r>
              <a:rPr lang="en-US" sz="3200" dirty="0"/>
              <a:t>To ask a question please use the </a:t>
            </a:r>
            <a:r>
              <a:rPr lang="en-US" sz="3200" u="sng" dirty="0"/>
              <a:t>Q&amp;A button</a:t>
            </a:r>
            <a:r>
              <a:rPr lang="en-US" sz="3200" dirty="0"/>
              <a:t> at the bottom of the screen.</a:t>
            </a:r>
          </a:p>
          <a:p>
            <a:pPr lvl="1"/>
            <a:r>
              <a:rPr lang="en-US" sz="2800" dirty="0"/>
              <a:t>If the Q&amp;A box is not accessible to you, you can use the “raise hand” feature </a:t>
            </a:r>
          </a:p>
          <a:p>
            <a:pPr lvl="1"/>
            <a:r>
              <a:rPr lang="en-US" sz="2800" dirty="0"/>
              <a:t>If you are joining by telephone, press *9 to raise your hand. </a:t>
            </a:r>
          </a:p>
          <a:p>
            <a:pPr lvl="1"/>
            <a:r>
              <a:rPr lang="en-US" sz="2800" dirty="0"/>
              <a:t>When it’s time for questions, Kelsey will call on you and unmute your line so you can ask your question. </a:t>
            </a:r>
          </a:p>
          <a:p>
            <a:r>
              <a:rPr lang="en-US" sz="3200" u="sng" dirty="0"/>
              <a:t>Do not</a:t>
            </a:r>
            <a:r>
              <a:rPr lang="en-US" sz="3200" dirty="0"/>
              <a:t> use the chat feature to ask questions to presenters. </a:t>
            </a:r>
          </a:p>
        </p:txBody>
      </p:sp>
    </p:spTree>
    <p:extLst>
      <p:ext uri="{BB962C8B-B14F-4D97-AF65-F5344CB8AC3E}">
        <p14:creationId xmlns:p14="http://schemas.microsoft.com/office/powerpoint/2010/main" val="337818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00AB-E500-F54E-A689-129C421033B1}"/>
              </a:ext>
            </a:extLst>
          </p:cNvPr>
          <p:cNvSpPr>
            <a:spLocks noGrp="1"/>
          </p:cNvSpPr>
          <p:nvPr>
            <p:ph type="ctrTitle"/>
          </p:nvPr>
        </p:nvSpPr>
        <p:spPr>
          <a:xfrm>
            <a:off x="1775791" y="2870200"/>
            <a:ext cx="9144000" cy="1840948"/>
          </a:xfrm>
        </p:spPr>
        <p:txBody>
          <a:bodyPr>
            <a:normAutofit fontScale="90000"/>
          </a:bodyPr>
          <a:lstStyle/>
          <a:p>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State-of-the-Science on</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Community Participation</a:t>
            </a:r>
          </a:p>
        </p:txBody>
      </p:sp>
      <p:sp>
        <p:nvSpPr>
          <p:cNvPr id="3" name="Subtitle 2">
            <a:extLst>
              <a:ext uri="{FF2B5EF4-FFF2-40B4-BE49-F238E27FC236}">
                <a16:creationId xmlns:a16="http://schemas.microsoft.com/office/drawing/2014/main" id="{6AD7C867-ECFE-B446-A059-09FD045BC37F}"/>
              </a:ext>
            </a:extLst>
          </p:cNvPr>
          <p:cNvSpPr>
            <a:spLocks noGrp="1"/>
          </p:cNvSpPr>
          <p:nvPr>
            <p:ph type="subTitle" idx="1"/>
          </p:nvPr>
        </p:nvSpPr>
        <p:spPr>
          <a:xfrm>
            <a:off x="1524000" y="3987800"/>
            <a:ext cx="9144000" cy="1655762"/>
          </a:xfrm>
        </p:spPr>
        <p:txBody>
          <a:bodyPr>
            <a:normAutofit/>
          </a:bodyPr>
          <a:lstStyle/>
          <a:p>
            <a:br>
              <a:rPr lang="en-US" dirty="0"/>
            </a:br>
            <a:endParaRPr lang="en-US" dirty="0"/>
          </a:p>
        </p:txBody>
      </p:sp>
      <p:pic>
        <p:nvPicPr>
          <p:cNvPr id="4" name="Picture 3" descr="Logo for the Research and Training Center on Promoting Interventions for Community Living (RTC/PICL). RTC in white on blue; PICL in white on rust. ">
            <a:extLst>
              <a:ext uri="{FF2B5EF4-FFF2-40B4-BE49-F238E27FC236}">
                <a16:creationId xmlns:a16="http://schemas.microsoft.com/office/drawing/2014/main" id="{9E1AF47F-B77A-EE43-BF32-F1D4390D0CD6}"/>
              </a:ext>
            </a:extLst>
          </p:cNvPr>
          <p:cNvPicPr>
            <a:picLocks noChangeAspect="1"/>
          </p:cNvPicPr>
          <p:nvPr/>
        </p:nvPicPr>
        <p:blipFill>
          <a:blip r:embed="rId2"/>
          <a:stretch>
            <a:fillRect/>
          </a:stretch>
        </p:blipFill>
        <p:spPr>
          <a:xfrm>
            <a:off x="4366406" y="1600199"/>
            <a:ext cx="3750733" cy="1406525"/>
          </a:xfrm>
          <a:prstGeom prst="rect">
            <a:avLst/>
          </a:prstGeom>
        </p:spPr>
      </p:pic>
    </p:spTree>
    <p:extLst>
      <p:ext uri="{BB962C8B-B14F-4D97-AF65-F5344CB8AC3E}">
        <p14:creationId xmlns:p14="http://schemas.microsoft.com/office/powerpoint/2010/main" val="200947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7C64B-6180-4552-BC67-1148D3249151}"/>
              </a:ext>
            </a:extLst>
          </p:cNvPr>
          <p:cNvSpPr>
            <a:spLocks noGrp="1"/>
          </p:cNvSpPr>
          <p:nvPr>
            <p:ph type="title"/>
          </p:nvPr>
        </p:nvSpPr>
        <p:spPr/>
        <p:txBody>
          <a:bodyPr/>
          <a:lstStyle/>
          <a:p>
            <a:r>
              <a:rPr lang="en-US" dirty="0"/>
              <a:t>Community Participation</a:t>
            </a:r>
          </a:p>
        </p:txBody>
      </p:sp>
      <p:sp>
        <p:nvSpPr>
          <p:cNvPr id="3" name="Content Placeholder 2">
            <a:extLst>
              <a:ext uri="{FF2B5EF4-FFF2-40B4-BE49-F238E27FC236}">
                <a16:creationId xmlns:a16="http://schemas.microsoft.com/office/drawing/2014/main" id="{617466D4-4596-4F2F-83BD-7DC1337E71F8}"/>
              </a:ext>
            </a:extLst>
          </p:cNvPr>
          <p:cNvSpPr>
            <a:spLocks noGrp="1"/>
          </p:cNvSpPr>
          <p:nvPr>
            <p:ph idx="1"/>
          </p:nvPr>
        </p:nvSpPr>
        <p:spPr>
          <a:xfrm>
            <a:off x="838200" y="1553482"/>
            <a:ext cx="10515600" cy="4351338"/>
          </a:xfrm>
        </p:spPr>
        <p:txBody>
          <a:bodyPr/>
          <a:lstStyle/>
          <a:p>
            <a:r>
              <a:rPr lang="en-US" dirty="0"/>
              <a:t>Important role in overall well-being and quality of life</a:t>
            </a:r>
          </a:p>
          <a:p>
            <a:r>
              <a:rPr lang="en-US" dirty="0"/>
              <a:t>Lack of social connections associated with negative physical and mental health outcomes</a:t>
            </a:r>
          </a:p>
          <a:p>
            <a:r>
              <a:rPr lang="en-US" dirty="0"/>
              <a:t>Opportunity is an essential ingredient of community participation</a:t>
            </a:r>
          </a:p>
          <a:p>
            <a:r>
              <a:rPr lang="en-US" dirty="0"/>
              <a:t>Opportunity is shaped by structural, environmental, and sociodemographic factors</a:t>
            </a:r>
          </a:p>
          <a:p>
            <a:r>
              <a:rPr lang="en-US" dirty="0"/>
              <a:t>The intersection of personal and environmental factors shape opportunity</a:t>
            </a:r>
          </a:p>
          <a:p>
            <a:r>
              <a:rPr lang="en-US" dirty="0"/>
              <a:t>Community participation is the gold standard for research outcomes</a:t>
            </a:r>
          </a:p>
        </p:txBody>
      </p:sp>
    </p:spTree>
    <p:extLst>
      <p:ext uri="{BB962C8B-B14F-4D97-AF65-F5344CB8AC3E}">
        <p14:creationId xmlns:p14="http://schemas.microsoft.com/office/powerpoint/2010/main" val="378712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A6AB-ACC9-4493-AC98-06859BF7B994}"/>
              </a:ext>
            </a:extLst>
          </p:cNvPr>
          <p:cNvSpPr>
            <a:spLocks noGrp="1"/>
          </p:cNvSpPr>
          <p:nvPr>
            <p:ph type="title"/>
          </p:nvPr>
        </p:nvSpPr>
        <p:spPr/>
        <p:txBody>
          <a:bodyPr/>
          <a:lstStyle/>
          <a:p>
            <a:r>
              <a:rPr lang="en-US" dirty="0"/>
              <a:t>The SOS Conference Agenda</a:t>
            </a:r>
          </a:p>
        </p:txBody>
      </p:sp>
      <p:sp>
        <p:nvSpPr>
          <p:cNvPr id="3" name="Content Placeholder 2">
            <a:extLst>
              <a:ext uri="{FF2B5EF4-FFF2-40B4-BE49-F238E27FC236}">
                <a16:creationId xmlns:a16="http://schemas.microsoft.com/office/drawing/2014/main" id="{0CD4F68B-215E-4D41-A4CA-408A6DA96787}"/>
              </a:ext>
            </a:extLst>
          </p:cNvPr>
          <p:cNvSpPr>
            <a:spLocks noGrp="1"/>
          </p:cNvSpPr>
          <p:nvPr>
            <p:ph idx="1"/>
          </p:nvPr>
        </p:nvSpPr>
        <p:spPr/>
        <p:txBody>
          <a:bodyPr/>
          <a:lstStyle/>
          <a:p>
            <a:r>
              <a:rPr lang="en-US" dirty="0"/>
              <a:t>Leaders in the field of community participation research</a:t>
            </a:r>
          </a:p>
          <a:p>
            <a:r>
              <a:rPr lang="en-US" dirty="0"/>
              <a:t>3 webinar series:</a:t>
            </a:r>
          </a:p>
          <a:p>
            <a:pPr lvl="1"/>
            <a:r>
              <a:rPr lang="en-US" dirty="0"/>
              <a:t>Setting the Stage for Understanding Community Participation</a:t>
            </a:r>
          </a:p>
          <a:p>
            <a:pPr lvl="1"/>
            <a:r>
              <a:rPr lang="en-US" dirty="0"/>
              <a:t>Factors Influencing Community Participation</a:t>
            </a:r>
          </a:p>
          <a:p>
            <a:pPr lvl="1"/>
            <a:r>
              <a:rPr lang="en-US" dirty="0"/>
              <a:t>Applying Lesson Leaned to Increase Community Participation</a:t>
            </a:r>
          </a:p>
          <a:p>
            <a:r>
              <a:rPr lang="en-US" dirty="0"/>
              <a:t>Diverse agenda representing multiple aspects of opportunity</a:t>
            </a:r>
          </a:p>
          <a:p>
            <a:pPr lvl="1"/>
            <a:r>
              <a:rPr lang="en-US" dirty="0"/>
              <a:t>Early intervention, AT, home usability, transportation, fall detection, online community building</a:t>
            </a:r>
          </a:p>
        </p:txBody>
      </p:sp>
    </p:spTree>
    <p:extLst>
      <p:ext uri="{BB962C8B-B14F-4D97-AF65-F5344CB8AC3E}">
        <p14:creationId xmlns:p14="http://schemas.microsoft.com/office/powerpoint/2010/main" val="48782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5C88E-5876-4699-ABB1-CCEB0F6D6085}"/>
              </a:ext>
            </a:extLst>
          </p:cNvPr>
          <p:cNvSpPr>
            <a:spLocks noGrp="1"/>
          </p:cNvSpPr>
          <p:nvPr>
            <p:ph type="title"/>
          </p:nvPr>
        </p:nvSpPr>
        <p:spPr/>
        <p:txBody>
          <a:bodyPr/>
          <a:lstStyle/>
          <a:p>
            <a:r>
              <a:rPr lang="en-US" dirty="0"/>
              <a:t>Conference Speaker Selection</a:t>
            </a:r>
          </a:p>
        </p:txBody>
      </p:sp>
      <p:sp>
        <p:nvSpPr>
          <p:cNvPr id="3" name="Content Placeholder 2">
            <a:extLst>
              <a:ext uri="{FF2B5EF4-FFF2-40B4-BE49-F238E27FC236}">
                <a16:creationId xmlns:a16="http://schemas.microsoft.com/office/drawing/2014/main" id="{BC33F8A1-D85E-40DA-B1AC-48551AB86C35}"/>
              </a:ext>
            </a:extLst>
          </p:cNvPr>
          <p:cNvSpPr>
            <a:spLocks noGrp="1"/>
          </p:cNvSpPr>
          <p:nvPr>
            <p:ph idx="1"/>
          </p:nvPr>
        </p:nvSpPr>
        <p:spPr/>
        <p:txBody>
          <a:bodyPr/>
          <a:lstStyle/>
          <a:p>
            <a:r>
              <a:rPr lang="en-US" dirty="0"/>
              <a:t>American Institutes for Research (AIR) Campbell Collaboration</a:t>
            </a:r>
          </a:p>
          <a:p>
            <a:pPr lvl="1"/>
            <a:r>
              <a:rPr lang="en-US" dirty="0"/>
              <a:t>Systematic Review – literature review between 2000 and 2016</a:t>
            </a:r>
          </a:p>
          <a:p>
            <a:pPr lvl="1"/>
            <a:r>
              <a:rPr lang="en-US" dirty="0"/>
              <a:t>Interventions in  community settings that addressed two or more individual and/or environmental factors</a:t>
            </a:r>
          </a:p>
          <a:p>
            <a:pPr lvl="1"/>
            <a:r>
              <a:rPr lang="en-US" dirty="0"/>
              <a:t>4,734 articles screened for inclusion, 15 articles selected</a:t>
            </a:r>
          </a:p>
          <a:p>
            <a:r>
              <a:rPr lang="en-US" dirty="0"/>
              <a:t>Disability and Health Journal Online Supplement</a:t>
            </a:r>
          </a:p>
          <a:p>
            <a:pPr lvl="1"/>
            <a:r>
              <a:rPr lang="en-US" dirty="0"/>
              <a:t>Improving Community Living and Participation for People with Mobility Impairments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30742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C1E4-C7A9-4610-816F-B18A471F96C1}"/>
              </a:ext>
            </a:extLst>
          </p:cNvPr>
          <p:cNvSpPr>
            <a:spLocks noGrp="1"/>
          </p:cNvSpPr>
          <p:nvPr>
            <p:ph type="title"/>
          </p:nvPr>
        </p:nvSpPr>
        <p:spPr/>
        <p:txBody>
          <a:bodyPr/>
          <a:lstStyle/>
          <a:p>
            <a:r>
              <a:rPr lang="en-US" dirty="0"/>
              <a:t>Dr. Gilbert Gimm</a:t>
            </a:r>
          </a:p>
        </p:txBody>
      </p:sp>
      <p:pic>
        <p:nvPicPr>
          <p:cNvPr id="4" name="Content Placeholder 3" descr="Head shot of presenter Dr. Gilbert Gimm">
            <a:extLst>
              <a:ext uri="{FF2B5EF4-FFF2-40B4-BE49-F238E27FC236}">
                <a16:creationId xmlns:a16="http://schemas.microsoft.com/office/drawing/2014/main" id="{44C2B076-DC2C-4BBC-880F-8AEECF3FAB7F}"/>
              </a:ext>
            </a:extLst>
          </p:cNvPr>
          <p:cNvPicPr>
            <a:picLocks noGrp="1" noChangeAspect="1"/>
          </p:cNvPicPr>
          <p:nvPr>
            <p:ph sz="half" idx="1"/>
          </p:nvPr>
        </p:nvPicPr>
        <p:blipFill>
          <a:blip r:embed="rId2"/>
          <a:stretch>
            <a:fillRect/>
          </a:stretch>
        </p:blipFill>
        <p:spPr>
          <a:xfrm>
            <a:off x="1031505" y="1690688"/>
            <a:ext cx="1986475" cy="3016113"/>
          </a:xfrm>
          <a:prstGeom prst="rect">
            <a:avLst/>
          </a:prstGeom>
        </p:spPr>
      </p:pic>
      <p:sp>
        <p:nvSpPr>
          <p:cNvPr id="6" name="Content Placeholder 5">
            <a:extLst>
              <a:ext uri="{FF2B5EF4-FFF2-40B4-BE49-F238E27FC236}">
                <a16:creationId xmlns:a16="http://schemas.microsoft.com/office/drawing/2014/main" id="{214B0465-5095-4969-ADBB-522EAD7AA2BA}"/>
              </a:ext>
            </a:extLst>
          </p:cNvPr>
          <p:cNvSpPr>
            <a:spLocks noGrp="1"/>
          </p:cNvSpPr>
          <p:nvPr>
            <p:ph sz="half" idx="2"/>
          </p:nvPr>
        </p:nvSpPr>
        <p:spPr>
          <a:xfrm>
            <a:off x="3429000" y="1690688"/>
            <a:ext cx="5181600" cy="4351338"/>
          </a:xfrm>
        </p:spPr>
        <p:txBody>
          <a:bodyPr/>
          <a:lstStyle/>
          <a:p>
            <a:r>
              <a:rPr lang="en-US" dirty="0"/>
              <a:t>Associate Professor of Health Administration and Policy</a:t>
            </a:r>
          </a:p>
          <a:p>
            <a:r>
              <a:rPr lang="en-US" dirty="0"/>
              <a:t>George Mason University</a:t>
            </a:r>
          </a:p>
          <a:p>
            <a:endParaRPr lang="en-US" dirty="0"/>
          </a:p>
        </p:txBody>
      </p:sp>
    </p:spTree>
    <p:extLst>
      <p:ext uri="{BB962C8B-B14F-4D97-AF65-F5344CB8AC3E}">
        <p14:creationId xmlns:p14="http://schemas.microsoft.com/office/powerpoint/2010/main" val="154462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59CA-C181-4232-A515-1E8C790377FB}"/>
              </a:ext>
            </a:extLst>
          </p:cNvPr>
          <p:cNvSpPr>
            <a:spLocks noGrp="1"/>
          </p:cNvSpPr>
          <p:nvPr>
            <p:ph type="title"/>
          </p:nvPr>
        </p:nvSpPr>
        <p:spPr/>
        <p:txBody>
          <a:bodyPr/>
          <a:lstStyle/>
          <a:p>
            <a:r>
              <a:rPr lang="en-US" dirty="0"/>
              <a:t>Dr. Joy Hammel</a:t>
            </a:r>
          </a:p>
        </p:txBody>
      </p:sp>
      <p:pic>
        <p:nvPicPr>
          <p:cNvPr id="4" name="Content Placeholder 3" descr="Head shot of presenter Dr. Joy Hammel">
            <a:extLst>
              <a:ext uri="{FF2B5EF4-FFF2-40B4-BE49-F238E27FC236}">
                <a16:creationId xmlns:a16="http://schemas.microsoft.com/office/drawing/2014/main" id="{8C876D9C-BA87-4B1D-ABE5-63628DF51B6E}"/>
              </a:ext>
            </a:extLst>
          </p:cNvPr>
          <p:cNvPicPr>
            <a:picLocks noGrp="1" noChangeAspect="1"/>
          </p:cNvPicPr>
          <p:nvPr>
            <p:ph sz="half" idx="1"/>
          </p:nvPr>
        </p:nvPicPr>
        <p:blipFill>
          <a:blip r:embed="rId2"/>
          <a:stretch>
            <a:fillRect/>
          </a:stretch>
        </p:blipFill>
        <p:spPr>
          <a:xfrm>
            <a:off x="963986" y="1792968"/>
            <a:ext cx="2650071" cy="3988488"/>
          </a:xfrm>
          <a:prstGeom prst="rect">
            <a:avLst/>
          </a:prstGeom>
        </p:spPr>
      </p:pic>
      <p:sp>
        <p:nvSpPr>
          <p:cNvPr id="5" name="Content Placeholder 4">
            <a:extLst>
              <a:ext uri="{FF2B5EF4-FFF2-40B4-BE49-F238E27FC236}">
                <a16:creationId xmlns:a16="http://schemas.microsoft.com/office/drawing/2014/main" id="{C95AA33F-7C71-4AD0-B194-38795A1A49D4}"/>
              </a:ext>
            </a:extLst>
          </p:cNvPr>
          <p:cNvSpPr>
            <a:spLocks noGrp="1"/>
          </p:cNvSpPr>
          <p:nvPr>
            <p:ph sz="half" idx="2"/>
          </p:nvPr>
        </p:nvSpPr>
        <p:spPr>
          <a:xfrm>
            <a:off x="4386943" y="1789793"/>
            <a:ext cx="5181600" cy="4351338"/>
          </a:xfrm>
        </p:spPr>
        <p:txBody>
          <a:bodyPr/>
          <a:lstStyle/>
          <a:p>
            <a:r>
              <a:rPr lang="en-US" dirty="0"/>
              <a:t>Community-based Participatory Action Researcher</a:t>
            </a:r>
          </a:p>
          <a:p>
            <a:r>
              <a:rPr lang="en-US" dirty="0"/>
              <a:t>Disabled person</a:t>
            </a:r>
          </a:p>
          <a:p>
            <a:r>
              <a:rPr lang="en-US" dirty="0"/>
              <a:t>Scholar</a:t>
            </a:r>
          </a:p>
        </p:txBody>
      </p:sp>
    </p:spTree>
    <p:extLst>
      <p:ext uri="{BB962C8B-B14F-4D97-AF65-F5344CB8AC3E}">
        <p14:creationId xmlns:p14="http://schemas.microsoft.com/office/powerpoint/2010/main" val="2784914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604</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 The                        Presents:   A State-of-the-Science  Virtual Conference</vt:lpstr>
      <vt:lpstr>Accessibility Features</vt:lpstr>
      <vt:lpstr>Q&amp;A Facilitation </vt:lpstr>
      <vt:lpstr>  State-of-the-Science on Community Participation</vt:lpstr>
      <vt:lpstr>Community Participation</vt:lpstr>
      <vt:lpstr>The SOS Conference Agenda</vt:lpstr>
      <vt:lpstr>Conference Speaker Selection</vt:lpstr>
      <vt:lpstr>Dr. Gilbert Gimm</vt:lpstr>
      <vt:lpstr>Dr. Joy Hammel</vt:lpstr>
      <vt:lpstr>Lillie Greiman</vt:lpstr>
      <vt:lpstr>Dr. Jean Hall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Shinnick, Kelsey Ilene</dc:creator>
  <cp:lastModifiedBy>Coulter, Seth L</cp:lastModifiedBy>
  <cp:revision>23</cp:revision>
  <dcterms:created xsi:type="dcterms:W3CDTF">2021-09-02T19:29:08Z</dcterms:created>
  <dcterms:modified xsi:type="dcterms:W3CDTF">2021-10-12T13:34:30Z</dcterms:modified>
</cp:coreProperties>
</file>